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81"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9601200" cy="7315200"/>
  <p:embeddedFontLst>
    <p:embeddedFont>
      <p:font typeface="Calibri" panose="020F0502020204030204" pitchFamily="34" charset="0"/>
      <p:regular r:id="rId32"/>
      <p:bold r:id="rId33"/>
      <p:italic r:id="rId34"/>
      <p:boldItalic r:id="rId35"/>
    </p:embeddedFont>
    <p:embeddedFont>
      <p:font typeface="Inter Bold" panose="020B0604020202020204" charset="0"/>
      <p:regular r:id="rId36"/>
      <p:bold r:id="rId37"/>
    </p:embeddedFont>
    <p:embeddedFont>
      <p:font typeface="Now Bold" panose="020B0604020202020204" charset="0"/>
      <p:regular r:id="rId38"/>
      <p:bold r:id="rId39"/>
    </p:embeddedFont>
    <p:embeddedFont>
      <p:font typeface="Open Sans" panose="020B0606030504020204" pitchFamily="34" charset="0"/>
      <p:regular r:id="rId40"/>
      <p:bold r:id="rId41"/>
      <p:italic r:id="rId42"/>
      <p:boldItalic r:id="rId43"/>
    </p:embeddedFont>
    <p:embeddedFont>
      <p:font typeface="Open Sans Bold" panose="020B0806030504020204" charset="0"/>
      <p:regular r:id="rId44"/>
      <p:bold r:id="rId45"/>
    </p:embeddedFont>
    <p:embeddedFont>
      <p:font typeface="Open Sans Bold Bold" panose="020B0604020202020204" charset="0"/>
      <p:regular r:id="rId46"/>
      <p:bold r:id="rId47"/>
    </p:embeddedFont>
    <p:embeddedFont>
      <p:font typeface="Raleway Heavy" panose="020B060402020202020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604" autoAdjust="0"/>
  </p:normalViewPr>
  <p:slideViewPr>
    <p:cSldViewPr snapToGrid="0">
      <p:cViewPr varScale="1">
        <p:scale>
          <a:sx n="51" d="100"/>
          <a:sy n="51" d="100"/>
        </p:scale>
        <p:origin x="1808"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anne Laurent" userId="afd10689-fe2a-446a-9ceb-ffca4f2f16d6" providerId="ADAL" clId="{CAA03E12-558A-4765-8201-B2E71335D877}"/>
    <pc:docChg chg="modSld">
      <pc:chgData name="Deanne Laurent" userId="afd10689-fe2a-446a-9ceb-ffca4f2f16d6" providerId="ADAL" clId="{CAA03E12-558A-4765-8201-B2E71335D877}" dt="2026-03-02T04:08:36.853" v="28" actId="6549"/>
      <pc:docMkLst>
        <pc:docMk/>
      </pc:docMkLst>
      <pc:sldChg chg="modNotesTx">
        <pc:chgData name="Deanne Laurent" userId="afd10689-fe2a-446a-9ceb-ffca4f2f16d6" providerId="ADAL" clId="{CAA03E12-558A-4765-8201-B2E71335D877}" dt="2026-03-02T04:04:38.782" v="2" actId="20577"/>
        <pc:sldMkLst>
          <pc:docMk/>
          <pc:sldMk cId="0" sldId="266"/>
        </pc:sldMkLst>
      </pc:sldChg>
      <pc:sldChg chg="modNotesTx">
        <pc:chgData name="Deanne Laurent" userId="afd10689-fe2a-446a-9ceb-ffca4f2f16d6" providerId="ADAL" clId="{CAA03E12-558A-4765-8201-B2E71335D877}" dt="2026-03-02T04:07:10.543" v="25" actId="6549"/>
        <pc:sldMkLst>
          <pc:docMk/>
          <pc:sldMk cId="0" sldId="273"/>
        </pc:sldMkLst>
      </pc:sldChg>
      <pc:sldChg chg="modNotesTx">
        <pc:chgData name="Deanne Laurent" userId="afd10689-fe2a-446a-9ceb-ffca4f2f16d6" providerId="ADAL" clId="{CAA03E12-558A-4765-8201-B2E71335D877}" dt="2026-03-02T04:08:36.853" v="28" actId="6549"/>
        <pc:sldMkLst>
          <pc:docMk/>
          <pc:sldMk cId="0" sldId="275"/>
        </pc:sldMkLst>
      </pc:sldChg>
      <pc:sldChg chg="modNotesTx">
        <pc:chgData name="Deanne Laurent" userId="afd10689-fe2a-446a-9ceb-ffca4f2f16d6" providerId="ADAL" clId="{CAA03E12-558A-4765-8201-B2E71335D877}" dt="2026-03-02T04:06:33.650" v="24" actId="20577"/>
        <pc:sldMkLst>
          <pc:docMk/>
          <pc:sldMk cId="894200694"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160520" cy="36703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8459" y="3"/>
            <a:ext cx="4160520" cy="367030"/>
          </a:xfrm>
          <a:prstGeom prst="rect">
            <a:avLst/>
          </a:prstGeom>
        </p:spPr>
        <p:txBody>
          <a:bodyPr vert="horz" lIns="91440" tIns="45720" rIns="91440" bIns="45720" rtlCol="0"/>
          <a:lstStyle>
            <a:lvl1pPr algn="r">
              <a:defRPr sz="1200"/>
            </a:lvl1pPr>
          </a:lstStyle>
          <a:p>
            <a:fld id="{9FEA9D6C-CF87-F041-8124-BFAB44462C08}" type="datetimeFigureOut">
              <a:rPr lang="en-US" smtClean="0"/>
              <a:t>3/2/2026</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120" y="3520440"/>
            <a:ext cx="7680960" cy="2880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2"/>
            <a:ext cx="4160520" cy="36702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8459" y="6948172"/>
            <a:ext cx="4160520" cy="367029"/>
          </a:xfrm>
          <a:prstGeom prst="rect">
            <a:avLst/>
          </a:prstGeom>
        </p:spPr>
        <p:txBody>
          <a:bodyPr vert="horz" lIns="91440" tIns="45720" rIns="91440" bIns="45720" rtlCol="0" anchor="b"/>
          <a:lstStyle>
            <a:lvl1pPr algn="r">
              <a:defRPr sz="1200"/>
            </a:lvl1pPr>
          </a:lstStyle>
          <a:p>
            <a:fld id="{D8D81597-1DC3-8546-8E09-CBE4E12E22DE}" type="slidenum">
              <a:rPr lang="en-US" smtClean="0"/>
              <a:t>‹#›</a:t>
            </a:fld>
            <a:endParaRPr lang="en-US"/>
          </a:p>
        </p:txBody>
      </p:sp>
    </p:spTree>
    <p:extLst>
      <p:ext uri="{BB962C8B-B14F-4D97-AF65-F5344CB8AC3E}">
        <p14:creationId xmlns:p14="http://schemas.microsoft.com/office/powerpoint/2010/main" val="994507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amaritanspurse.org.a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US" sz="1200" i="1" kern="1200">
                <a:solidFill>
                  <a:schemeClr val="tx1"/>
                </a:solidFill>
                <a:effectLst/>
                <a:latin typeface="+mn-lt"/>
                <a:ea typeface="+mn-ea"/>
                <a:cs typeface="+mn-cs"/>
              </a:rPr>
              <a:t>Slide time: 3 Minutes</a:t>
            </a:r>
          </a:p>
          <a:p>
            <a:pPr marL="228600" indent="-228600">
              <a:buFont typeface="Arial" panose="020B0604020202020204" pitchFamily="34" charset="0"/>
              <a:buChar char="•"/>
            </a:pPr>
            <a:r>
              <a:rPr lang="en-US" sz="1200" i="0" kern="1200">
                <a:solidFill>
                  <a:schemeClr val="tx1"/>
                </a:solidFill>
                <a:effectLst/>
                <a:latin typeface="+mn-lt"/>
                <a:ea typeface="+mn-ea"/>
                <a:cs typeface="+mn-cs"/>
              </a:rPr>
              <a:t>Welcome the attendee(s)</a:t>
            </a:r>
          </a:p>
          <a:p>
            <a:pPr marL="228600" indent="-228600">
              <a:buFont typeface="Arial" panose="020B0604020202020204" pitchFamily="34" charset="0"/>
              <a:buChar char="•"/>
            </a:pPr>
            <a:r>
              <a:rPr lang="en-US" sz="1200" i="0" kern="1200">
                <a:solidFill>
                  <a:schemeClr val="tx1"/>
                </a:solidFill>
                <a:effectLst/>
                <a:latin typeface="+mn-lt"/>
                <a:ea typeface="+mn-ea"/>
                <a:cs typeface="+mn-cs"/>
              </a:rPr>
              <a:t>Introduce yourself</a:t>
            </a:r>
          </a:p>
          <a:p>
            <a:pPr marL="228600" indent="-228600">
              <a:buFont typeface="Arial" panose="020B0604020202020204" pitchFamily="34" charset="0"/>
              <a:buChar char="•"/>
            </a:pPr>
            <a:r>
              <a:rPr lang="en-US" sz="1200" i="0" kern="1200">
                <a:solidFill>
                  <a:schemeClr val="tx1"/>
                </a:solidFill>
                <a:effectLst/>
                <a:latin typeface="+mn-lt"/>
                <a:ea typeface="+mn-ea"/>
                <a:cs typeface="+mn-cs"/>
              </a:rPr>
              <a:t>Open the session in prayer</a:t>
            </a:r>
            <a:endParaRPr lang="en-US"/>
          </a:p>
        </p:txBody>
      </p:sp>
      <p:sp>
        <p:nvSpPr>
          <p:cNvPr id="4" name="Slide Number Placeholder 3"/>
          <p:cNvSpPr>
            <a:spLocks noGrp="1"/>
          </p:cNvSpPr>
          <p:nvPr>
            <p:ph type="sldNum" sz="quarter" idx="5"/>
          </p:nvPr>
        </p:nvSpPr>
        <p:spPr/>
        <p:txBody>
          <a:bodyPr/>
          <a:lstStyle/>
          <a:p>
            <a:fld id="{D8D81597-1DC3-8546-8E09-CBE4E12E22DE}" type="slidenum">
              <a:rPr lang="en-US" smtClean="0"/>
              <a:t>1</a:t>
            </a:fld>
            <a:endParaRPr lang="en-US"/>
          </a:p>
        </p:txBody>
      </p:sp>
    </p:spTree>
    <p:extLst>
      <p:ext uri="{BB962C8B-B14F-4D97-AF65-F5344CB8AC3E}">
        <p14:creationId xmlns:p14="http://schemas.microsoft.com/office/powerpoint/2010/main" val="2060324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time: 1 minute</a:t>
            </a:r>
            <a:endParaRPr lang="en-US" sz="105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When a shoebox gift is placed in the hands of the child God has chosen, Ministry Partners put a booklet called The Greatest Gift on top of the shoebox </a:t>
            </a:r>
            <a:r>
              <a:rPr lang="en-US" sz="1200" i="1" kern="1200">
                <a:solidFill>
                  <a:schemeClr val="tx1"/>
                </a:solidFill>
                <a:effectLst/>
                <a:latin typeface="+mn-lt"/>
                <a:ea typeface="+mn-ea"/>
                <a:cs typeface="+mn-cs"/>
              </a:rPr>
              <a:t>(Show The Greatest Gift booklet).</a:t>
            </a:r>
          </a:p>
          <a:p>
            <a:pPr marL="171450" indent="-171450">
              <a:buFont typeface="Arial" panose="020B0604020202020204" pitchFamily="34" charset="0"/>
              <a:buChar char="•"/>
            </a:pPr>
            <a:r>
              <a:rPr lang="en-US" sz="1200" kern="1200">
                <a:solidFill>
                  <a:schemeClr val="tx1"/>
                </a:solidFill>
                <a:effectLst/>
                <a:latin typeface="+mn-lt"/>
                <a:ea typeface="+mn-ea"/>
                <a:cs typeface="+mn-cs"/>
              </a:rPr>
              <a:t>The Greatest Gift walks a child through the Gospel again, and is a book they can take home and share with their family and friends.</a:t>
            </a:r>
            <a:endParaRPr lang="en-US" sz="105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The Greatest Gift is printed in a multitude of</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languages, with more translations in progress.</a:t>
            </a:r>
            <a:endParaRPr lang="en-US" sz="105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This beautiful, colorful booklet is often poured over by the children, and reinforces that they are loved by God, and He has a plan for their life.</a:t>
            </a:r>
            <a:endParaRPr lang="en-US" sz="105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The Greatest Gift showcases The Greatest Gift of All: Jesus!</a:t>
            </a:r>
            <a:endParaRPr lang="en-US" sz="105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8D81597-1DC3-8546-8E09-CBE4E12E22DE}" type="slidenum">
              <a:rPr lang="en-US" smtClean="0"/>
              <a:t>10</a:t>
            </a:fld>
            <a:endParaRPr lang="en-US"/>
          </a:p>
        </p:txBody>
      </p:sp>
    </p:spTree>
    <p:extLst>
      <p:ext uri="{BB962C8B-B14F-4D97-AF65-F5344CB8AC3E}">
        <p14:creationId xmlns:p14="http://schemas.microsoft.com/office/powerpoint/2010/main" val="384476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Slide time: 4 minutes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After a child hears the Gospel and receives their shoebox gift, which is </a:t>
            </a:r>
            <a:r>
              <a:rPr lang="en-US" sz="1200" b="1" kern="1200" dirty="0">
                <a:solidFill>
                  <a:schemeClr val="tx1"/>
                </a:solidFill>
                <a:effectLst/>
                <a:latin typeface="+mn-lt"/>
                <a:ea typeface="+mn-ea"/>
                <a:cs typeface="+mn-cs"/>
              </a:rPr>
              <a:t>Evangelism</a:t>
            </a:r>
            <a:r>
              <a:rPr lang="en-US" sz="1200" kern="1200" dirty="0">
                <a:solidFill>
                  <a:schemeClr val="tx1"/>
                </a:solidFill>
                <a:effectLst/>
                <a:latin typeface="+mn-lt"/>
                <a:ea typeface="+mn-ea"/>
                <a:cs typeface="+mn-cs"/>
              </a:rPr>
              <a:t>, Operation Christmas Child focuses on </a:t>
            </a:r>
            <a:r>
              <a:rPr lang="en-US" sz="1200" b="1" kern="1200" dirty="0">
                <a:solidFill>
                  <a:schemeClr val="tx1"/>
                </a:solidFill>
                <a:effectLst/>
                <a:latin typeface="+mn-lt"/>
                <a:ea typeface="+mn-ea"/>
                <a:cs typeface="+mn-cs"/>
              </a:rPr>
              <a:t>Discipleship</a:t>
            </a:r>
            <a:r>
              <a:rPr lang="en-US" sz="1200" kern="1200" dirty="0">
                <a:solidFill>
                  <a:schemeClr val="tx1"/>
                </a:solidFill>
                <a:effectLst/>
                <a:latin typeface="+mn-lt"/>
                <a:ea typeface="+mn-ea"/>
                <a:cs typeface="+mn-cs"/>
              </a:rPr>
              <a:t>, teaching children how to know Christ and grow in their faith.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Greatest Journey is the follow-up program to the shoebox outreach event. It is one of the largest discipleship programs in the world.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receiving shoebox gifts, many children are invited to come back and participate in The Greatest Journey Discipleship Program.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Greatest Journey is a 12-lesson Bible study that teaches students how to follow Christ and share Him with others. They learn Bible stories, memorize verses and participate in activities. The lessons are about coming to know Christ, growing in faith, and sharing their faith with others.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Greatest Journey was started several years ago and continues to make an impact on millions of children around the world who have enrolled in this Discipleship Program!</a:t>
            </a:r>
            <a:endParaRPr lang="en-US" sz="1200" kern="1200" dirty="0">
              <a:solidFill>
                <a:schemeClr val="tx1"/>
              </a:solidFill>
              <a:effectLst/>
              <a:latin typeface="+mn-lt"/>
              <a:cs typeface="Calibri"/>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Greatest Journey is also raising up a multitude of ministry leaders who are trained to share the Gospel and disciple children.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Most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the churches we partner with have never received formal training on how to disciple children, nor have they ever had children's materials until Operation Christmas Child.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Through OCC training with The Greatest Journey, teachers are equipped to apply Bible stories to students’ lives and encourage students to retell the stories to others.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Greatest Journey Leader Guide, as well as the teacher training, allows for low-literacy cultures to participate. This equips teachers to continue discipleship lessons with their students long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after they complete the workbook.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 far, over a million teachers in various countries have been trained by Samaritan’s Purse to lead The Greatest Journey, and make disciples! The numbers of trained disciple-makers continues to grow and changes from year to year.</a:t>
            </a:r>
          </a:p>
        </p:txBody>
      </p:sp>
      <p:sp>
        <p:nvSpPr>
          <p:cNvPr id="4" name="Slide Number Placeholder 3"/>
          <p:cNvSpPr>
            <a:spLocks noGrp="1"/>
          </p:cNvSpPr>
          <p:nvPr>
            <p:ph type="sldNum" sz="quarter" idx="5"/>
          </p:nvPr>
        </p:nvSpPr>
        <p:spPr/>
        <p:txBody>
          <a:bodyPr/>
          <a:lstStyle/>
          <a:p>
            <a:fld id="{D8D81597-1DC3-8546-8E09-CBE4E12E22DE}" type="slidenum">
              <a:rPr lang="en-US" smtClean="0"/>
              <a:t>11</a:t>
            </a:fld>
            <a:endParaRPr lang="en-US"/>
          </a:p>
        </p:txBody>
      </p:sp>
    </p:spTree>
    <p:extLst>
      <p:ext uri="{BB962C8B-B14F-4D97-AF65-F5344CB8AC3E}">
        <p14:creationId xmlns:p14="http://schemas.microsoft.com/office/powerpoint/2010/main" val="3118469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time: 1 minute</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After completing The Greatest Journey, children attend a graduation celebration and receive a certificate and a New Testament Bible in their own language.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Some National Leadership Teams purchase caps and gowns to share across their country to celebrate this accomplishment. This may be the only graduation a child ever experiences.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Family and friends who attend the ceremony hear the Gospel presented at the graduation of their loved one, reinforcing the changes they have seen in the student’s lives.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Families often come to faith in Christ as a result.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In many cases, the Bible the child receives is the first copy of God’s Word to enter the household, and children read through their Bible again and again.</a:t>
            </a:r>
          </a:p>
          <a:p>
            <a:pPr marL="171450" indent="-171450">
              <a:buFont typeface="Arial" panose="020B0604020202020204" pitchFamily="34" charset="0"/>
              <a:buChar char="•"/>
            </a:pPr>
            <a:r>
              <a:rPr lang="en-US" sz="1200" kern="1200">
                <a:solidFill>
                  <a:schemeClr val="tx1"/>
                </a:solidFill>
                <a:effectLst/>
                <a:latin typeface="+mn-lt"/>
                <a:ea typeface="+mn-ea"/>
                <a:cs typeface="+mn-cs"/>
              </a:rPr>
              <a:t>The Greatest Journey Discipleship Program is reaping a tremendous harvest across the globe!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Several million children have graduated from The Greatest Journey since the program began, and more than a million children have made decisions to follow Christ!</a:t>
            </a:r>
          </a:p>
        </p:txBody>
      </p:sp>
      <p:sp>
        <p:nvSpPr>
          <p:cNvPr id="4" name="Slide Number Placeholder 3"/>
          <p:cNvSpPr>
            <a:spLocks noGrp="1"/>
          </p:cNvSpPr>
          <p:nvPr>
            <p:ph type="sldNum" sz="quarter" idx="5"/>
          </p:nvPr>
        </p:nvSpPr>
        <p:spPr/>
        <p:txBody>
          <a:bodyPr/>
          <a:lstStyle/>
          <a:p>
            <a:fld id="{D8D81597-1DC3-8546-8E09-CBE4E12E22DE}" type="slidenum">
              <a:rPr lang="en-US" smtClean="0"/>
              <a:t>12</a:t>
            </a:fld>
            <a:endParaRPr lang="en-US"/>
          </a:p>
        </p:txBody>
      </p:sp>
    </p:spTree>
    <p:extLst>
      <p:ext uri="{BB962C8B-B14F-4D97-AF65-F5344CB8AC3E}">
        <p14:creationId xmlns:p14="http://schemas.microsoft.com/office/powerpoint/2010/main" val="83507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Slide time: 1 minute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Evangelism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Discipleship </a:t>
            </a:r>
            <a:r>
              <a:rPr lang="en-US" sz="1200" kern="1200" dirty="0">
                <a:solidFill>
                  <a:schemeClr val="tx1"/>
                </a:solidFill>
                <a:effectLst/>
                <a:latin typeface="+mn-lt"/>
                <a:ea typeface="+mn-ea"/>
                <a:cs typeface="+mn-cs"/>
              </a:rPr>
              <a:t>through shoebox outreach events and The Greatest Journey lead to the </a:t>
            </a:r>
            <a:r>
              <a:rPr lang="en-US" sz="1200" b="1" kern="1200" dirty="0">
                <a:solidFill>
                  <a:schemeClr val="tx1"/>
                </a:solidFill>
                <a:effectLst/>
                <a:latin typeface="+mn-lt"/>
                <a:ea typeface="+mn-ea"/>
                <a:cs typeface="+mn-cs"/>
              </a:rPr>
              <a:t>Multiplication </a:t>
            </a:r>
            <a:r>
              <a:rPr lang="en-US" sz="1200" kern="1200" dirty="0">
                <a:solidFill>
                  <a:schemeClr val="tx1"/>
                </a:solidFill>
                <a:effectLst/>
                <a:latin typeface="+mn-lt"/>
                <a:ea typeface="+mn-ea"/>
                <a:cs typeface="+mn-cs"/>
              </a:rPr>
              <a:t>of the Gospel. Children are becoming disciples and disciple makers. Churches are being planted, and unreached people groups are being reached with the Good News of Jesus Christ!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Multiplication starts with one simple shoebox gift, and the far-reaching impact is amazing!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Operation Christmas Child has developed a purposeful strategy that </a:t>
            </a:r>
            <a:r>
              <a:rPr lang="en-US" sz="1200" kern="1200" dirty="0" err="1">
                <a:solidFill>
                  <a:schemeClr val="tx1"/>
                </a:solidFill>
                <a:effectLst/>
                <a:latin typeface="+mn-lt"/>
                <a:ea typeface="+mn-ea"/>
                <a:cs typeface="+mn-cs"/>
              </a:rPr>
              <a:t>utilises</a:t>
            </a:r>
            <a:r>
              <a:rPr lang="en-US" sz="1200" kern="1200" dirty="0">
                <a:solidFill>
                  <a:schemeClr val="tx1"/>
                </a:solidFill>
                <a:effectLst/>
                <a:latin typeface="+mn-lt"/>
                <a:ea typeface="+mn-ea"/>
                <a:cs typeface="+mn-cs"/>
              </a:rPr>
              <a:t> evangelism and discipleship to reach more than just the shoebox recipient.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share with their friends and family, and as the Gospel is multiplied, the church worldwide is growing and reaching even more people for Christ!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 the Gospel is multiplied, teachers are trained and children come to know Jesus, local churches are being planted, strengthened and multiplied.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Shoebox gifts open doors in communities without a church.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outreach events are hosted, children received shoebox gifts and the Gospel of Jesus Christ.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Greatest Journey discipleship program is offered to show children how to know Christ and share Him with others.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a result, children are leading their families to faith in Christ and new churches are born.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Hundreds of new churches are being planted each year around the world as an outgrowth of Operation Christmas Child! Praise</a:t>
            </a:r>
            <a:r>
              <a:rPr lang="en-US" sz="1200" kern="1200" baseline="0" dirty="0">
                <a:solidFill>
                  <a:schemeClr val="tx1"/>
                </a:solidFill>
                <a:effectLst/>
                <a:latin typeface="+mn-lt"/>
                <a:ea typeface="+mn-ea"/>
                <a:cs typeface="+mn-cs"/>
              </a:rPr>
              <a:t> God!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8D81597-1DC3-8546-8E09-CBE4E12E22DE}" type="slidenum">
              <a:rPr lang="en-US" smtClean="0"/>
              <a:t>13</a:t>
            </a:fld>
            <a:endParaRPr lang="en-US"/>
          </a:p>
        </p:txBody>
      </p:sp>
    </p:spTree>
    <p:extLst>
      <p:ext uri="{BB962C8B-B14F-4D97-AF65-F5344CB8AC3E}">
        <p14:creationId xmlns:p14="http://schemas.microsoft.com/office/powerpoint/2010/main" val="3021662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Slide time: 2 minutes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Another priority of Samaritan’s Purse is sharing the Good News where it has never been heard.</a:t>
            </a:r>
            <a:endParaRPr lang="en-US" sz="1200" kern="1200" dirty="0">
              <a:solidFill>
                <a:schemeClr val="tx1"/>
              </a:solidFill>
              <a:effectLst/>
              <a:latin typeface="+mn-lt"/>
              <a:cs typeface="Calibri"/>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OCC is reaching </a:t>
            </a:r>
            <a:r>
              <a:rPr lang="en-US" dirty="0"/>
              <a:t>communities hard to reach</a:t>
            </a:r>
            <a:r>
              <a:rPr lang="en-US" sz="1200" kern="1200" dirty="0">
                <a:solidFill>
                  <a:schemeClr val="tx1"/>
                </a:solidFill>
                <a:effectLst/>
                <a:latin typeface="+mn-lt"/>
                <a:ea typeface="+mn-ea"/>
                <a:cs typeface="+mn-cs"/>
              </a:rPr>
              <a:t> through bringing shoebox gifts and the message of the Gospel to more than hundreds of </a:t>
            </a:r>
            <a:r>
              <a:rPr lang="en-US" dirty="0"/>
              <a:t>hard to reach</a:t>
            </a:r>
            <a:r>
              <a:rPr lang="en-US" sz="1200" kern="1200" dirty="0">
                <a:solidFill>
                  <a:schemeClr val="tx1"/>
                </a:solidFill>
                <a:effectLst/>
                <a:latin typeface="+mn-lt"/>
                <a:ea typeface="+mn-ea"/>
                <a:cs typeface="+mn-cs"/>
              </a:rPr>
              <a:t> ethnic groups. OCC’s goal is to share the Gospel with an exponential amount of </a:t>
            </a:r>
            <a:r>
              <a:rPr lang="en-US" dirty="0"/>
              <a:t>hard to reach people groups in</a:t>
            </a:r>
            <a:r>
              <a:rPr lang="en-US" sz="1200" kern="1200" dirty="0">
                <a:solidFill>
                  <a:schemeClr val="tx1"/>
                </a:solidFill>
                <a:effectLst/>
                <a:latin typeface="+mn-lt"/>
                <a:ea typeface="+mn-ea"/>
                <a:cs typeface="+mn-cs"/>
              </a:rPr>
              <a:t> the coming year.</a:t>
            </a:r>
            <a:endParaRPr lang="en-US" sz="1200" kern="1200" dirty="0">
              <a:solidFill>
                <a:schemeClr val="tx1"/>
              </a:solidFill>
              <a:effectLst/>
              <a:latin typeface="+mn-lt"/>
              <a:cs typeface="Calibri"/>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example of this is the </a:t>
            </a:r>
            <a:r>
              <a:rPr lang="en-US" sz="1200" kern="1200" dirty="0" err="1">
                <a:solidFill>
                  <a:schemeClr val="tx1"/>
                </a:solidFill>
                <a:effectLst/>
                <a:latin typeface="+mn-lt"/>
                <a:ea typeface="+mn-ea"/>
                <a:cs typeface="+mn-cs"/>
              </a:rPr>
              <a:t>Himba</a:t>
            </a:r>
            <a:r>
              <a:rPr lang="en-US" sz="1200" kern="1200" dirty="0">
                <a:solidFill>
                  <a:schemeClr val="tx1"/>
                </a:solidFill>
                <a:effectLst/>
                <a:latin typeface="+mn-lt"/>
                <a:ea typeface="+mn-ea"/>
                <a:cs typeface="+mn-cs"/>
              </a:rPr>
              <a:t> people in Namibia, where this picture on the slide was taken. Samaritan’s Purse partnered with the </a:t>
            </a:r>
            <a:r>
              <a:rPr lang="en-US" sz="1200" b="1" kern="1200" dirty="0">
                <a:solidFill>
                  <a:schemeClr val="tx1"/>
                </a:solidFill>
                <a:effectLst/>
                <a:latin typeface="+mn-lt"/>
                <a:ea typeface="+mn-ea"/>
                <a:cs typeface="+mn-cs"/>
              </a:rPr>
              <a:t>Seed Company</a:t>
            </a:r>
            <a:r>
              <a:rPr lang="en-US" sz="1200" kern="1200" dirty="0">
                <a:solidFill>
                  <a:schemeClr val="tx1"/>
                </a:solidFill>
                <a:effectLst/>
                <a:latin typeface="+mn-lt"/>
                <a:ea typeface="+mn-ea"/>
                <a:cs typeface="+mn-cs"/>
              </a:rPr>
              <a:t>, an affiliate of Wycliffe Bible Translators, to translate more than 80 Bible stories, including the entire Gospel of Mark, as well as The Greatest Journey.</a:t>
            </a:r>
            <a:r>
              <a:rPr lang="en-US" dirty="0"/>
              <a:t> </a:t>
            </a:r>
            <a:endParaRPr lang="en-US" sz="1200" kern="1200" dirty="0">
              <a:solidFill>
                <a:schemeClr val="tx1"/>
              </a:solidFill>
              <a:effectLst/>
              <a:latin typeface="+mn-lt"/>
              <a:cs typeface="Calibri"/>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Since the </a:t>
            </a:r>
            <a:r>
              <a:rPr lang="en-US" sz="1200" kern="1200" dirty="0" err="1">
                <a:solidFill>
                  <a:schemeClr val="tx1"/>
                </a:solidFill>
                <a:effectLst/>
                <a:latin typeface="+mn-lt"/>
                <a:ea typeface="+mn-ea"/>
                <a:cs typeface="+mn-cs"/>
              </a:rPr>
              <a:t>Himba</a:t>
            </a:r>
            <a:r>
              <a:rPr lang="en-US" sz="1200" kern="1200" dirty="0">
                <a:solidFill>
                  <a:schemeClr val="tx1"/>
                </a:solidFill>
                <a:effectLst/>
                <a:latin typeface="+mn-lt"/>
                <a:ea typeface="+mn-ea"/>
                <a:cs typeface="+mn-cs"/>
              </a:rPr>
              <a:t> have a predominantly oral culture, these stories were distributed on hundreds of solar-powered MP3 players. Nearly 50 of the </a:t>
            </a:r>
            <a:r>
              <a:rPr lang="en-US" sz="1200" kern="1200" dirty="0" err="1">
                <a:solidFill>
                  <a:schemeClr val="tx1"/>
                </a:solidFill>
                <a:effectLst/>
                <a:latin typeface="+mn-lt"/>
                <a:ea typeface="+mn-ea"/>
                <a:cs typeface="+mn-cs"/>
              </a:rPr>
              <a:t>Himba</a:t>
            </a:r>
            <a:r>
              <a:rPr lang="en-US" sz="1200" kern="1200" dirty="0">
                <a:solidFill>
                  <a:schemeClr val="tx1"/>
                </a:solidFill>
                <a:effectLst/>
                <a:latin typeface="+mn-lt"/>
                <a:ea typeface="+mn-ea"/>
                <a:cs typeface="+mn-cs"/>
              </a:rPr>
              <a:t> shoebox recipients completed the 12 lessons of The Greatest Journey and, now, there is a continuously growing number of believers among this </a:t>
            </a:r>
            <a:r>
              <a:rPr lang="en-US" dirty="0"/>
              <a:t>hard to reach community</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D8D81597-1DC3-8546-8E09-CBE4E12E22DE}" type="slidenum">
              <a:rPr lang="en-US" smtClean="0"/>
              <a:t>14</a:t>
            </a:fld>
            <a:endParaRPr lang="en-US"/>
          </a:p>
        </p:txBody>
      </p:sp>
    </p:spTree>
    <p:extLst>
      <p:ext uri="{BB962C8B-B14F-4D97-AF65-F5344CB8AC3E}">
        <p14:creationId xmlns:p14="http://schemas.microsoft.com/office/powerpoint/2010/main" val="1483155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time: 1 minute</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Another exciting way we are reaching the corners of the earth is through the Pacific Islands Initiative. OCC plans to deliver gift-filled shoeboxes to thousands of boys and girls on the Pacific islands within the coming years. Going island to island with the Gospel, we will work to introduce children to Jesus Christ.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 plan to share</a:t>
            </a:r>
            <a:r>
              <a:rPr lang="en-US" sz="1200" kern="1200" baseline="0">
                <a:solidFill>
                  <a:schemeClr val="tx1"/>
                </a:solidFill>
                <a:effectLst/>
                <a:latin typeface="+mn-lt"/>
                <a:ea typeface="+mn-ea"/>
                <a:cs typeface="+mn-cs"/>
              </a:rPr>
              <a:t> the love of Christ with thousands of children in the Pacific Islands.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8D81597-1DC3-8546-8E09-CBE4E12E22DE}" type="slidenum">
              <a:rPr lang="en-US" smtClean="0"/>
              <a:t>15</a:t>
            </a:fld>
            <a:endParaRPr lang="en-US"/>
          </a:p>
        </p:txBody>
      </p:sp>
    </p:spTree>
    <p:extLst>
      <p:ext uri="{BB962C8B-B14F-4D97-AF65-F5344CB8AC3E}">
        <p14:creationId xmlns:p14="http://schemas.microsoft.com/office/powerpoint/2010/main" val="3588235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Slide time: 1 minute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Every minute on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23 children hear the Gospel every minute.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7 children accept Jesus every minute – that’s one child deciding to follow Jesus every 15 seconds!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 during our time together today for this hour, on average 420 children made decisions for Christ, 540 graduated from The Greatest Journey and 1,380 children heard the Gospel at a shoebox outreach event.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God is using this Ministry in powerful ways!</a:t>
            </a:r>
          </a:p>
        </p:txBody>
      </p:sp>
      <p:sp>
        <p:nvSpPr>
          <p:cNvPr id="4" name="Slide Number Placeholder 3"/>
          <p:cNvSpPr>
            <a:spLocks noGrp="1"/>
          </p:cNvSpPr>
          <p:nvPr>
            <p:ph type="sldNum" sz="quarter" idx="5"/>
          </p:nvPr>
        </p:nvSpPr>
        <p:spPr/>
        <p:txBody>
          <a:bodyPr/>
          <a:lstStyle/>
          <a:p>
            <a:fld id="{D8D81597-1DC3-8546-8E09-CBE4E12E22DE}" type="slidenum">
              <a:rPr lang="en-US" smtClean="0"/>
              <a:t>16</a:t>
            </a:fld>
            <a:endParaRPr lang="en-US"/>
          </a:p>
        </p:txBody>
      </p:sp>
    </p:spTree>
    <p:extLst>
      <p:ext uri="{BB962C8B-B14F-4D97-AF65-F5344CB8AC3E}">
        <p14:creationId xmlns:p14="http://schemas.microsoft.com/office/powerpoint/2010/main" val="927196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Slide time:</a:t>
            </a:r>
            <a:r>
              <a:rPr lang="en-US" i="1" baseline="0"/>
              <a:t> 1 minute</a:t>
            </a:r>
            <a:endParaRPr lang="en-US" i="0" baseline="0"/>
          </a:p>
          <a:p>
            <a:pPr marL="171450" indent="-171450">
              <a:buFont typeface="Arial" panose="020B0604020202020204" pitchFamily="34" charset="0"/>
              <a:buChar char="•"/>
            </a:pPr>
            <a:r>
              <a:rPr lang="en-US" i="0" baseline="0"/>
              <a:t>The statistics we just went over show how effective Operation Christmas Child is evangelism, discipleship and multiplication!</a:t>
            </a:r>
          </a:p>
          <a:p>
            <a:pPr marL="171450" indent="-171450">
              <a:buFont typeface="Arial" panose="020B0604020202020204" pitchFamily="34" charset="0"/>
              <a:buChar char="•"/>
            </a:pPr>
            <a:r>
              <a:rPr lang="en-US" i="0" baseline="0"/>
              <a:t>We read in Matthew 14 about Jesus’ return: “</a:t>
            </a:r>
            <a:r>
              <a:rPr lang="en-US" sz="1200" b="0" i="0" kern="1200">
                <a:solidFill>
                  <a:schemeClr val="tx1"/>
                </a:solidFill>
                <a:effectLst/>
                <a:latin typeface="+mn-lt"/>
                <a:ea typeface="+mn-ea"/>
                <a:cs typeface="+mn-cs"/>
              </a:rPr>
              <a:t>And this Gospel of the kingdom will be preached in the whole world as a testimony to all nations, and then the end will come.”</a:t>
            </a:r>
          </a:p>
          <a:p>
            <a:pPr marL="171450" indent="-171450">
              <a:buFont typeface="Arial" panose="020B0604020202020204" pitchFamily="34" charset="0"/>
              <a:buChar char="•"/>
            </a:pPr>
            <a:r>
              <a:rPr lang="en-US" sz="1200" b="0" i="0" kern="1200" baseline="0">
                <a:solidFill>
                  <a:schemeClr val="tx1"/>
                </a:solidFill>
                <a:effectLst/>
                <a:latin typeface="+mn-lt"/>
                <a:ea typeface="+mn-ea"/>
                <a:cs typeface="+mn-cs"/>
              </a:rPr>
              <a:t>By participating in Operation Christmas Child, can you believe that we get to be a significant part of ushering the return of Jesus!</a:t>
            </a:r>
          </a:p>
        </p:txBody>
      </p:sp>
      <p:sp>
        <p:nvSpPr>
          <p:cNvPr id="4" name="Slide Number Placeholder 3"/>
          <p:cNvSpPr>
            <a:spLocks noGrp="1"/>
          </p:cNvSpPr>
          <p:nvPr>
            <p:ph type="sldNum" sz="quarter" idx="5"/>
          </p:nvPr>
        </p:nvSpPr>
        <p:spPr/>
        <p:txBody>
          <a:bodyPr/>
          <a:lstStyle/>
          <a:p>
            <a:fld id="{D8D81597-1DC3-8546-8E09-CBE4E12E22DE}" type="slidenum">
              <a:rPr lang="en-US" smtClean="0"/>
              <a:t>17</a:t>
            </a:fld>
            <a:endParaRPr lang="en-US"/>
          </a:p>
        </p:txBody>
      </p:sp>
    </p:spTree>
    <p:extLst>
      <p:ext uri="{BB962C8B-B14F-4D97-AF65-F5344CB8AC3E}">
        <p14:creationId xmlns:p14="http://schemas.microsoft.com/office/powerpoint/2010/main" val="699224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time: 2 minutes</a:t>
            </a:r>
            <a:endParaRPr lang="en-US" sz="105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It’s pretty incredible to see how God is using Operation Christmas Child to advance the Great Commission through evangelism, discipleship and multiplication.</a:t>
            </a:r>
          </a:p>
          <a:p>
            <a:pPr marL="171450" indent="-171450">
              <a:buFont typeface="Arial" panose="020B0604020202020204" pitchFamily="34" charset="0"/>
              <a:buChar char="•"/>
            </a:pPr>
            <a:r>
              <a:rPr lang="en-US" sz="1200" kern="1200">
                <a:solidFill>
                  <a:schemeClr val="tx1"/>
                </a:solidFill>
                <a:effectLst/>
                <a:latin typeface="+mn-lt"/>
                <a:ea typeface="+mn-ea"/>
                <a:cs typeface="+mn-cs"/>
              </a:rPr>
              <a:t>So, what has stood out to you as we’ve shared about the impact of Operation Christmas Child?</a:t>
            </a:r>
          </a:p>
          <a:p>
            <a:pPr marL="171450" indent="-171450">
              <a:buFont typeface="Arial" panose="020B0604020202020204" pitchFamily="34" charset="0"/>
              <a:buChar char="•"/>
            </a:pPr>
            <a:r>
              <a:rPr lang="en-US" sz="1200" i="1" kern="1200">
                <a:solidFill>
                  <a:schemeClr val="tx1"/>
                </a:solidFill>
                <a:effectLst/>
                <a:latin typeface="+mn-lt"/>
                <a:ea typeface="+mn-ea"/>
                <a:cs typeface="+mn-cs"/>
              </a:rPr>
              <a:t>* Affirm their answers and marvel together at how God is at work through OCC. If in a large group setting, choose a few people to respond.</a:t>
            </a:r>
            <a:endParaRPr lang="en-US" sz="105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With all that God is doing around the world through Operation Christmas Child, I’m sure you are asking, “How can I be involved?!”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 want to encourage you today to:</a:t>
            </a:r>
            <a:endParaRPr lang="en-US" sz="1050"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a:solidFill>
                  <a:schemeClr val="tx1"/>
                </a:solidFill>
                <a:effectLst/>
                <a:latin typeface="+mn-lt"/>
                <a:ea typeface="+mn-ea"/>
                <a:cs typeface="+mn-cs"/>
              </a:rPr>
              <a:t>Pray for the Ministry</a:t>
            </a:r>
            <a:endParaRPr lang="en-US" sz="1050"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a:solidFill>
                  <a:schemeClr val="tx1"/>
                </a:solidFill>
                <a:effectLst/>
                <a:latin typeface="+mn-lt"/>
                <a:ea typeface="+mn-ea"/>
                <a:cs typeface="+mn-cs"/>
              </a:rPr>
              <a:t>Pack more shoebox gifts</a:t>
            </a:r>
            <a:endParaRPr lang="en-US" sz="1050"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a:solidFill>
                  <a:schemeClr val="tx1"/>
                </a:solidFill>
                <a:effectLst/>
                <a:latin typeface="+mn-lt"/>
                <a:ea typeface="+mn-ea"/>
                <a:cs typeface="+mn-cs"/>
              </a:rPr>
              <a:t>Consider Partnering as a year-round volunteer</a:t>
            </a:r>
            <a:endParaRPr lang="en-US" sz="105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8D81597-1DC3-8546-8E09-CBE4E12E22DE}" type="slidenum">
              <a:rPr lang="en-US" smtClean="0"/>
              <a:t>18</a:t>
            </a:fld>
            <a:endParaRPr lang="en-US"/>
          </a:p>
        </p:txBody>
      </p:sp>
    </p:spTree>
    <p:extLst>
      <p:ext uri="{BB962C8B-B14F-4D97-AF65-F5344CB8AC3E}">
        <p14:creationId xmlns:p14="http://schemas.microsoft.com/office/powerpoint/2010/main" val="841700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Slide time: 1 minute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First, I want to encourage you to pray for the Ministry of Operation Christmas Child!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Your prayers are vital in sharing the love and hope of Christ with children, their families and their communities in hundreds of countries around the world.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“Prayer is the foundation of our Ministry.”</a:t>
            </a:r>
          </a:p>
        </p:txBody>
      </p:sp>
      <p:sp>
        <p:nvSpPr>
          <p:cNvPr id="4" name="Slide Number Placeholder 3"/>
          <p:cNvSpPr>
            <a:spLocks noGrp="1"/>
          </p:cNvSpPr>
          <p:nvPr>
            <p:ph type="sldNum" sz="quarter" idx="5"/>
          </p:nvPr>
        </p:nvSpPr>
        <p:spPr/>
        <p:txBody>
          <a:bodyPr/>
          <a:lstStyle/>
          <a:p>
            <a:fld id="{D8D81597-1DC3-8546-8E09-CBE4E12E22DE}" type="slidenum">
              <a:rPr lang="en-US" smtClean="0"/>
              <a:t>19</a:t>
            </a:fld>
            <a:endParaRPr lang="en-US"/>
          </a:p>
        </p:txBody>
      </p:sp>
    </p:spTree>
    <p:extLst>
      <p:ext uri="{BB962C8B-B14F-4D97-AF65-F5344CB8AC3E}">
        <p14:creationId xmlns:p14="http://schemas.microsoft.com/office/powerpoint/2010/main" val="1359739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time: 1 minute</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Operation Christmas Child is the world’s largest Christmas project of its kind, sending millions of gift-filled shoeboxes across the globe each year.</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OCC demonstrates God’s love in a tangible way to children in need around the world.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Together with the local church worldwide, each shoebox gift is an opportunity to share the Good News of Jesus Christ.</a:t>
            </a:r>
          </a:p>
        </p:txBody>
      </p:sp>
      <p:sp>
        <p:nvSpPr>
          <p:cNvPr id="4" name="Slide Number Placeholder 3"/>
          <p:cNvSpPr>
            <a:spLocks noGrp="1"/>
          </p:cNvSpPr>
          <p:nvPr>
            <p:ph type="sldNum" sz="quarter" idx="5"/>
          </p:nvPr>
        </p:nvSpPr>
        <p:spPr/>
        <p:txBody>
          <a:bodyPr/>
          <a:lstStyle/>
          <a:p>
            <a:fld id="{D8D81597-1DC3-8546-8E09-CBE4E12E22DE}" type="slidenum">
              <a:rPr lang="en-US" smtClean="0"/>
              <a:t>2</a:t>
            </a:fld>
            <a:endParaRPr lang="en-US"/>
          </a:p>
        </p:txBody>
      </p:sp>
    </p:spTree>
    <p:extLst>
      <p:ext uri="{BB962C8B-B14F-4D97-AF65-F5344CB8AC3E}">
        <p14:creationId xmlns:p14="http://schemas.microsoft.com/office/powerpoint/2010/main" val="1510503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time: 2 minutes</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Second, pack shoebox gifts! Pack with your family, with your church or Bible study group, with your community groups or neighbors. Be creative – each gift has such a powerful impact on the child receiving it!</a:t>
            </a:r>
          </a:p>
          <a:p>
            <a:pPr marL="171450" indent="-171450">
              <a:buFont typeface="Arial" panose="020B0604020202020204" pitchFamily="34" charset="0"/>
              <a:buChar char="•"/>
            </a:pPr>
            <a:r>
              <a:rPr lang="en-US" sz="1200" i="1" kern="1200">
                <a:solidFill>
                  <a:schemeClr val="tx1"/>
                </a:solidFill>
                <a:effectLst/>
                <a:latin typeface="+mn-lt"/>
                <a:ea typeface="+mn-ea"/>
                <a:cs typeface="+mn-cs"/>
              </a:rPr>
              <a:t>*</a:t>
            </a:r>
            <a:r>
              <a:rPr lang="en-US" sz="1200" i="1" kern="1200" baseline="0">
                <a:solidFill>
                  <a:schemeClr val="tx1"/>
                </a:solidFill>
                <a:effectLst/>
                <a:latin typeface="+mn-lt"/>
                <a:ea typeface="+mn-ea"/>
                <a:cs typeface="+mn-cs"/>
              </a:rPr>
              <a:t> </a:t>
            </a:r>
            <a:r>
              <a:rPr lang="en-US" sz="1200" i="1" kern="1200">
                <a:solidFill>
                  <a:schemeClr val="tx1"/>
                </a:solidFill>
                <a:effectLst/>
                <a:latin typeface="+mn-lt"/>
                <a:ea typeface="+mn-ea"/>
                <a:cs typeface="+mn-cs"/>
              </a:rPr>
              <a:t>As the presenter, share why you personally pack shoebox gifts and the impact it has on you and your family.</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8D81597-1DC3-8546-8E09-CBE4E12E22DE}" type="slidenum">
              <a:rPr lang="en-US" smtClean="0"/>
              <a:t>20</a:t>
            </a:fld>
            <a:endParaRPr lang="en-US"/>
          </a:p>
        </p:txBody>
      </p:sp>
    </p:spTree>
    <p:extLst>
      <p:ext uri="{BB962C8B-B14F-4D97-AF65-F5344CB8AC3E}">
        <p14:creationId xmlns:p14="http://schemas.microsoft.com/office/powerpoint/2010/main" val="470689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i="1" kern="1200" dirty="0">
                <a:solidFill>
                  <a:schemeClr val="tx1"/>
                </a:solidFill>
                <a:effectLst/>
                <a:latin typeface="+mn-lt"/>
                <a:ea typeface="+mn-ea"/>
                <a:cs typeface="+mn-cs"/>
              </a:rPr>
              <a:t>Slide time: 4 minutes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third way you can join in what God is doing around the world through Operation Christmas Child is by partnering as a year-round volunteer.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God is activating volunteers in amazing ways to move ministry forward in their communities so that more children will have the opportunity to hear the Good News and receive great joy through a shoebox gift.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Becoming a year-round volunteer, is an exciting way to fulfill God’s purpose for your life and answer His Great Commission calling!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Area Teams gather people together who love this ministry and want to make a significant Kingdom impact.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our Area Teams multiply, we are able to provide a greater focus in our local communities for OCC, build relationships with churches and community groups, and unite the Body of Christ. The result is more shoeboxes and more Gospel opportunities!</a:t>
            </a:r>
          </a:p>
        </p:txBody>
      </p:sp>
      <p:sp>
        <p:nvSpPr>
          <p:cNvPr id="4" name="Slide Number Placeholder 3"/>
          <p:cNvSpPr>
            <a:spLocks noGrp="1"/>
          </p:cNvSpPr>
          <p:nvPr>
            <p:ph type="sldNum" sz="quarter" idx="5"/>
          </p:nvPr>
        </p:nvSpPr>
        <p:spPr/>
        <p:txBody>
          <a:bodyPr/>
          <a:lstStyle/>
          <a:p>
            <a:fld id="{D8D81597-1DC3-8546-8E09-CBE4E12E22DE}" type="slidenum">
              <a:rPr lang="en-US" smtClean="0"/>
              <a:t>21</a:t>
            </a:fld>
            <a:endParaRPr lang="en-US"/>
          </a:p>
        </p:txBody>
      </p:sp>
    </p:spTree>
    <p:extLst>
      <p:ext uri="{BB962C8B-B14F-4D97-AF65-F5344CB8AC3E}">
        <p14:creationId xmlns:p14="http://schemas.microsoft.com/office/powerpoint/2010/main" val="917148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Slide time: 1 minute</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is picture of a fully-functioning and effective Area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shows the strength an Area Team has together, with our roots deep in Christ, as Colossians 2:7 says, “Let your roots grow down deep into Him, and let your lives be built on Him. Then your faith will grow strong in the truth…”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see that this growth chart shows the function of a Coordinator as a Team Builder. Again, OCC Leader Volunteers build and lead teams of people (Area Coordinators and Ministry Coordinators who are Team Builders) who build and lead teams of people (Team Members) who </a:t>
            </a:r>
            <a:r>
              <a:rPr lang="en-US" sz="1200" kern="1200" dirty="0" err="1">
                <a:solidFill>
                  <a:schemeClr val="tx1"/>
                </a:solidFill>
                <a:effectLst/>
                <a:latin typeface="+mn-lt"/>
                <a:ea typeface="+mn-ea"/>
                <a:cs typeface="+mn-cs"/>
              </a:rPr>
              <a:t>mobilise</a:t>
            </a:r>
            <a:r>
              <a:rPr lang="en-US" sz="1200" kern="1200" dirty="0">
                <a:solidFill>
                  <a:schemeClr val="tx1"/>
                </a:solidFill>
                <a:effectLst/>
                <a:latin typeface="+mn-lt"/>
                <a:ea typeface="+mn-ea"/>
                <a:cs typeface="+mn-cs"/>
              </a:rPr>
              <a:t> shoeboxes through prayer, promotion and a healthy logistics network. These Team Members are the vibrant expression of activated ministry that is powerful and effective. They reach children around the nations by building relationships with Project Leaders and individuals who pack shoeboxes!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the Area Team grows, the branches reach out further and further, as shoebox gifts reach children to the ends of the earth with the Gospel and God’s love.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is Kingdom FRUIT!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serve as a ____________ on my Area Team. </a:t>
            </a: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 Share a personal testimony about why you love serving on the Area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 Share the vision for your Area Team and the need on your team for fulfilling that vision. </a:t>
            </a:r>
            <a:r>
              <a:rPr lang="en-US" sz="1200" i="1" u="sng" kern="1200" dirty="0">
                <a:solidFill>
                  <a:schemeClr val="tx1"/>
                </a:solidFill>
                <a:effectLst/>
                <a:latin typeface="+mn-lt"/>
                <a:ea typeface="+mn-ea"/>
                <a:cs typeface="+mn-cs"/>
              </a:rPr>
              <a:t>Example</a:t>
            </a:r>
            <a:r>
              <a:rPr lang="en-US" sz="1200" i="1"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Over the next few years, we anticipate growing our Drop-off Network from ___ to ___ Drop-Off Locations, developing a strong and active prayer team, and engaging all churches in the area to participate in OCC – we think that this will double the amount of shoeboxes for our area. That would be ____ boys and girls ANNUALLY who would hear about the Good News of Jesus Christ. Yes, just out of this area! Would you pray about joining the team in this effort?”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Use this Growth Chart to highlight needs on your Area Team</a:t>
            </a:r>
          </a:p>
        </p:txBody>
      </p:sp>
      <p:sp>
        <p:nvSpPr>
          <p:cNvPr id="4" name="Slide Number Placeholder 3"/>
          <p:cNvSpPr>
            <a:spLocks noGrp="1"/>
          </p:cNvSpPr>
          <p:nvPr>
            <p:ph type="sldNum" sz="quarter" idx="5"/>
          </p:nvPr>
        </p:nvSpPr>
        <p:spPr/>
        <p:txBody>
          <a:bodyPr/>
          <a:lstStyle/>
          <a:p>
            <a:fld id="{D8D81597-1DC3-8546-8E09-CBE4E12E22DE}" type="slidenum">
              <a:rPr lang="en-US" smtClean="0"/>
              <a:t>22</a:t>
            </a:fld>
            <a:endParaRPr lang="en-US"/>
          </a:p>
        </p:txBody>
      </p:sp>
    </p:spTree>
    <p:extLst>
      <p:ext uri="{BB962C8B-B14F-4D97-AF65-F5344CB8AC3E}">
        <p14:creationId xmlns:p14="http://schemas.microsoft.com/office/powerpoint/2010/main" val="70593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Time: 1 minute</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As a part of the Area Team, you will </a:t>
            </a:r>
            <a:r>
              <a:rPr lang="en-US" sz="1200" kern="1200" err="1">
                <a:solidFill>
                  <a:schemeClr val="tx1"/>
                </a:solidFill>
                <a:effectLst/>
                <a:latin typeface="+mn-lt"/>
                <a:ea typeface="+mn-ea"/>
                <a:cs typeface="+mn-cs"/>
              </a:rPr>
              <a:t>mobilise</a:t>
            </a:r>
            <a:r>
              <a:rPr lang="en-US" sz="1200" kern="1200">
                <a:solidFill>
                  <a:schemeClr val="tx1"/>
                </a:solidFill>
                <a:effectLst/>
                <a:latin typeface="+mn-lt"/>
                <a:ea typeface="+mn-ea"/>
                <a:cs typeface="+mn-cs"/>
              </a:rPr>
              <a:t> people and multiply shoebox gifts.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It is a blessing to have such a vital role in what the Lord is doing here and overseas.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 can be missionaries at home in our communities, and have an incredible impact in reaching children all over the world with God’s love through Operation Christmas Child. </a:t>
            </a:r>
          </a:p>
        </p:txBody>
      </p:sp>
      <p:sp>
        <p:nvSpPr>
          <p:cNvPr id="4" name="Slide Number Placeholder 3"/>
          <p:cNvSpPr>
            <a:spLocks noGrp="1"/>
          </p:cNvSpPr>
          <p:nvPr>
            <p:ph type="sldNum" sz="quarter" idx="5"/>
          </p:nvPr>
        </p:nvSpPr>
        <p:spPr/>
        <p:txBody>
          <a:bodyPr/>
          <a:lstStyle/>
          <a:p>
            <a:fld id="{D8D81597-1DC3-8546-8E09-CBE4E12E22DE}" type="slidenum">
              <a:rPr lang="en-US" smtClean="0"/>
              <a:t>23</a:t>
            </a:fld>
            <a:endParaRPr lang="en-US"/>
          </a:p>
        </p:txBody>
      </p:sp>
    </p:spTree>
    <p:extLst>
      <p:ext uri="{BB962C8B-B14F-4D97-AF65-F5344CB8AC3E}">
        <p14:creationId xmlns:p14="http://schemas.microsoft.com/office/powerpoint/2010/main" val="2138365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Slide time: 2 minutes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Every single shoebox packed makes a difference!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Here is just one of the millions of testimonies from around the world: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Nahimana lives in Burundi, and he admits he wasn’t a good father. In his words, “I didn’t deserve to be called a father because I was frequently drunk. My wife and my children slept hungry many times.”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Sadly, they didn’t have proper</a:t>
            </a:r>
            <a:r>
              <a:rPr lang="en-US" sz="1200" kern="1200" baseline="0" dirty="0">
                <a:solidFill>
                  <a:schemeClr val="tx1"/>
                </a:solidFill>
                <a:effectLst/>
                <a:latin typeface="+mn-lt"/>
                <a:ea typeface="+mn-ea"/>
                <a:cs typeface="+mn-cs"/>
              </a:rPr>
              <a:t> clothing</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day Nahimana’s son came home with a shoebox gift and a small booklet called The Greatest Gift.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Unbeknownst to his family, Nahimana began to read The Greatest Gift in secret, and wondered what it was all about. His son started The Greatest Journey discipleship program, and came home and told his parents what he was learning about Jesus. He graduated and brought his new Bible home.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Nahimana then began reading this Bible, and God opened His heart. This broken father received Christ! As his wife saw the transformation in his life, she joined her husband in trusting in Jesus. The entire family became Christians and are now serving the Lord!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a wonderful example of how a life and a family can be changed by one single shoebox gift! Every shoebox matters, because every child and every family matters to God.</a:t>
            </a:r>
          </a:p>
        </p:txBody>
      </p:sp>
      <p:sp>
        <p:nvSpPr>
          <p:cNvPr id="4" name="Slide Number Placeholder 3"/>
          <p:cNvSpPr>
            <a:spLocks noGrp="1"/>
          </p:cNvSpPr>
          <p:nvPr>
            <p:ph type="sldNum" sz="quarter" idx="5"/>
          </p:nvPr>
        </p:nvSpPr>
        <p:spPr/>
        <p:txBody>
          <a:bodyPr/>
          <a:lstStyle/>
          <a:p>
            <a:fld id="{D8D81597-1DC3-8546-8E09-CBE4E12E22DE}" type="slidenum">
              <a:rPr lang="en-US" smtClean="0"/>
              <a:t>24</a:t>
            </a:fld>
            <a:endParaRPr lang="en-US"/>
          </a:p>
        </p:txBody>
      </p:sp>
    </p:spTree>
    <p:extLst>
      <p:ext uri="{BB962C8B-B14F-4D97-AF65-F5344CB8AC3E}">
        <p14:creationId xmlns:p14="http://schemas.microsoft.com/office/powerpoint/2010/main" val="2439175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Slide time: 3 minutes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Jesus said to His disciples, and He says to us today, “The harvest is plentiful but the workers are few. Ask the Lord of the harvest, therefore, to send out workers into His harvest field.”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Will you answer His call? Please pray with us as we seek those who God is calling to join us in reaching children around the world with God’s love through shoebox gifts!</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 If in a one-on-one conversation, ask these questions: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Do you feel like the Lord is calling you to go through the selection process?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 we talked about partnering on the year-round Area Team, did any of the opportunities catch your attention and heart </a:t>
            </a:r>
            <a:r>
              <a:rPr lang="en-US" sz="1200" i="1" kern="1200" dirty="0">
                <a:solidFill>
                  <a:schemeClr val="tx1"/>
                </a:solidFill>
                <a:effectLst/>
                <a:latin typeface="+mn-lt"/>
                <a:ea typeface="+mn-ea"/>
                <a:cs typeface="+mn-cs"/>
              </a:rPr>
              <a:t>(Affirm and discuss their answer)?</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 If in a large group setting, say:</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may God be calling you to join us in </a:t>
            </a:r>
            <a:r>
              <a:rPr lang="en-US" sz="1200" kern="1200" dirty="0" err="1">
                <a:solidFill>
                  <a:schemeClr val="tx1"/>
                </a:solidFill>
                <a:effectLst/>
                <a:latin typeface="+mn-lt"/>
                <a:ea typeface="+mn-ea"/>
                <a:cs typeface="+mn-cs"/>
              </a:rPr>
              <a:t>mobilising</a:t>
            </a:r>
            <a:r>
              <a:rPr lang="en-US" sz="1200" kern="1200" dirty="0">
                <a:solidFill>
                  <a:schemeClr val="tx1"/>
                </a:solidFill>
                <a:effectLst/>
                <a:latin typeface="+mn-lt"/>
                <a:ea typeface="+mn-ea"/>
                <a:cs typeface="+mn-cs"/>
              </a:rPr>
              <a:t> people and multiplying shoebox gifts?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Would you pray about your next step of partnership with OCC?</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want to encourage you to seek the Lord, and ask Him how He may be leading you to be involved with Operation Christmas Child.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Please come speak with me or anyone here from the Area Team to talk more about how you can partner with OCC!</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 Make a follow-up plan with this person if in a one-on-one recruitment meeting, or share the next step with the group if they are interested in learning more – such as talk to me after the presentation, meet me at this area to connect, etc.</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8D81597-1DC3-8546-8E09-CBE4E12E22DE}" type="slidenum">
              <a:rPr lang="en-US" smtClean="0"/>
              <a:t>25</a:t>
            </a:fld>
            <a:endParaRPr lang="en-US"/>
          </a:p>
        </p:txBody>
      </p:sp>
    </p:spTree>
    <p:extLst>
      <p:ext uri="{BB962C8B-B14F-4D97-AF65-F5344CB8AC3E}">
        <p14:creationId xmlns:p14="http://schemas.microsoft.com/office/powerpoint/2010/main" val="1029487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time: 1 minute</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Thank you for spending this time with me today learning more about Operation Christmas Child and how your shoebox gifts are changing the lives of children through Good News and Great Joy! And, thank you for considering your next step of partnership!</a:t>
            </a:r>
          </a:p>
          <a:p>
            <a:pPr marL="171450" indent="-171450">
              <a:buFont typeface="Arial" panose="020B0604020202020204" pitchFamily="34" charset="0"/>
              <a:buChar char="•"/>
            </a:pPr>
            <a:r>
              <a:rPr lang="en-US" sz="1200" kern="1200">
                <a:solidFill>
                  <a:schemeClr val="tx1"/>
                </a:solidFill>
                <a:effectLst/>
                <a:latin typeface="+mn-lt"/>
                <a:ea typeface="+mn-ea"/>
                <a:cs typeface="+mn-cs"/>
              </a:rPr>
              <a:t>Let’s pray to close.</a:t>
            </a:r>
          </a:p>
          <a:p>
            <a:pPr marL="171450" indent="-171450">
              <a:buFont typeface="Arial" panose="020B0604020202020204" pitchFamily="34" charset="0"/>
              <a:buChar char="•"/>
            </a:pPr>
            <a:r>
              <a:rPr lang="en-US" sz="1200" i="1" kern="1200">
                <a:solidFill>
                  <a:schemeClr val="tx1"/>
                </a:solidFill>
                <a:effectLst/>
                <a:latin typeface="+mn-lt"/>
                <a:ea typeface="+mn-ea"/>
                <a:cs typeface="+mn-cs"/>
              </a:rPr>
              <a:t>* Presenter</a:t>
            </a:r>
            <a:r>
              <a:rPr lang="en-US" sz="1200" i="1" kern="1200" baseline="0">
                <a:solidFill>
                  <a:schemeClr val="tx1"/>
                </a:solidFill>
                <a:effectLst/>
                <a:latin typeface="+mn-lt"/>
                <a:ea typeface="+mn-ea"/>
                <a:cs typeface="+mn-cs"/>
              </a:rPr>
              <a:t> prays</a:t>
            </a:r>
            <a:endParaRPr lang="en-US" sz="1200" i="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8D81597-1DC3-8546-8E09-CBE4E12E22DE}" type="slidenum">
              <a:rPr lang="en-US" smtClean="0"/>
              <a:t>26</a:t>
            </a:fld>
            <a:endParaRPr lang="en-US"/>
          </a:p>
        </p:txBody>
      </p:sp>
    </p:spTree>
    <p:extLst>
      <p:ext uri="{BB962C8B-B14F-4D97-AF65-F5344CB8AC3E}">
        <p14:creationId xmlns:p14="http://schemas.microsoft.com/office/powerpoint/2010/main" val="3797516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time: 1 minute</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Operation Christmas Child is the largest project of Samaritan’s Purse.</a:t>
            </a:r>
          </a:p>
          <a:p>
            <a:pPr marL="171450" indent="-171450">
              <a:buFont typeface="Arial" panose="020B0604020202020204" pitchFamily="34" charset="0"/>
              <a:buChar char="•"/>
            </a:pPr>
            <a:r>
              <a:rPr lang="en-US" sz="1800">
                <a:effectLst/>
                <a:latin typeface="Calibri" panose="020F0502020204030204" pitchFamily="34" charset="0"/>
                <a:ea typeface="Calibri" panose="020F0502020204030204" pitchFamily="34" charset="0"/>
              </a:rPr>
              <a:t>Samaritan’s Purse Australia and New Zealand responds to physical and spiritual needs of individuals in crisis situations – especially in locations where few others are working. Samaritan’s Purse works in more than 100 countries to provide aid to victims of war, disease, disaster, poverty, famine and persecution. For more information, visit </a:t>
            </a:r>
            <a:r>
              <a:rPr lang="en-US" sz="1800" u="sng">
                <a:solidFill>
                  <a:srgbClr val="0563C1"/>
                </a:solidFill>
                <a:effectLst/>
                <a:latin typeface="Calibri" panose="020F0502020204030204" pitchFamily="34" charset="0"/>
                <a:ea typeface="Calibri" panose="020F0502020204030204" pitchFamily="34" charset="0"/>
                <a:hlinkClick r:id="rId3"/>
              </a:rPr>
              <a:t>SamaritansPurse.org.au</a:t>
            </a:r>
            <a:r>
              <a:rPr lang="en-AU" sz="1800">
                <a:effectLst/>
                <a:latin typeface="Calibri" panose="020F0502020204030204" pitchFamily="34" charset="0"/>
                <a:ea typeface="Calibri" panose="020F0502020204030204" pitchFamily="34" charset="0"/>
              </a:rPr>
              <a: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Samaritan’s Purse is led by President and CEO Franklin Graham.</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You can see a snapshot of other programs and impact of Samaritan’s Purse on this slide.</a:t>
            </a:r>
          </a:p>
        </p:txBody>
      </p:sp>
      <p:sp>
        <p:nvSpPr>
          <p:cNvPr id="4" name="Slide Number Placeholder 3"/>
          <p:cNvSpPr>
            <a:spLocks noGrp="1"/>
          </p:cNvSpPr>
          <p:nvPr>
            <p:ph type="sldNum" sz="quarter" idx="5"/>
          </p:nvPr>
        </p:nvSpPr>
        <p:spPr/>
        <p:txBody>
          <a:bodyPr/>
          <a:lstStyle/>
          <a:p>
            <a:fld id="{D8D81597-1DC3-8546-8E09-CBE4E12E22DE}" type="slidenum">
              <a:rPr lang="en-US" smtClean="0"/>
              <a:t>3</a:t>
            </a:fld>
            <a:endParaRPr lang="en-US"/>
          </a:p>
        </p:txBody>
      </p:sp>
    </p:spTree>
    <p:extLst>
      <p:ext uri="{BB962C8B-B14F-4D97-AF65-F5344CB8AC3E}">
        <p14:creationId xmlns:p14="http://schemas.microsoft.com/office/powerpoint/2010/main" val="3045351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u="none" strike="noStrike">
                <a:effectLst/>
                <a:latin typeface="Arial" panose="020B0604020202020204" pitchFamily="34" charset="0"/>
              </a:rPr>
              <a:t>Slide time: 2 minutes</a:t>
            </a:r>
            <a:br>
              <a:rPr lang="en-US"/>
            </a:br>
            <a:r>
              <a:rPr lang="en-US" b="0" i="0" u="none" strike="noStrike">
                <a:effectLst/>
                <a:latin typeface="Courier New" panose="02070309020205020404" pitchFamily="49" charset="0"/>
              </a:rPr>
              <a:t>• </a:t>
            </a:r>
            <a:r>
              <a:rPr lang="en-US" b="0" i="0" u="none" strike="noStrike">
                <a:effectLst/>
                <a:latin typeface="Arial" panose="020B0604020202020204" pitchFamily="34" charset="0"/>
              </a:rPr>
              <a:t>So, you may wonder, why a shoebox gift?</a:t>
            </a:r>
            <a:br>
              <a:rPr lang="en-US"/>
            </a:br>
            <a:r>
              <a:rPr lang="en-US" b="0" i="0" u="none" strike="noStrike">
                <a:effectLst/>
                <a:latin typeface="Courier New" panose="02070309020205020404" pitchFamily="49" charset="0"/>
              </a:rPr>
              <a:t>• </a:t>
            </a:r>
            <a:r>
              <a:rPr lang="en-US" b="0" i="0" u="none" strike="noStrike">
                <a:effectLst/>
                <a:latin typeface="Arial" panose="020B0604020202020204" pitchFamily="34" charset="0"/>
              </a:rPr>
              <a:t>It all stems from Jesus’s command in Matthew 28:19-20, or what we refer to as the Great Commission.</a:t>
            </a:r>
            <a:br>
              <a:rPr lang="en-US"/>
            </a:br>
            <a:r>
              <a:rPr lang="en-US" b="0" i="0" u="none" strike="noStrike">
                <a:effectLst/>
                <a:latin typeface="Courier New" panose="02070309020205020404" pitchFamily="49" charset="0"/>
              </a:rPr>
              <a:t>• </a:t>
            </a:r>
            <a:r>
              <a:rPr lang="en-US" b="0" i="0" u="none" strike="noStrike">
                <a:effectLst/>
                <a:latin typeface="Arial" panose="020B0604020202020204" pitchFamily="34" charset="0"/>
              </a:rPr>
              <a:t>Read verses</a:t>
            </a:r>
            <a:br>
              <a:rPr lang="en-US"/>
            </a:br>
            <a:r>
              <a:rPr lang="en-US" b="0" i="0" u="none" strike="noStrike">
                <a:effectLst/>
                <a:latin typeface="Courier New" panose="02070309020205020404" pitchFamily="49" charset="0"/>
              </a:rPr>
              <a:t>• </a:t>
            </a:r>
            <a:r>
              <a:rPr lang="en-US" b="0" i="0" u="none" strike="noStrike">
                <a:effectLst/>
                <a:latin typeface="Arial" panose="020B0604020202020204" pitchFamily="34" charset="0"/>
              </a:rPr>
              <a:t>Operation Christmas Child uses a shoebox gift as a tool to open the door for the Gospel and make disciples of all nations.</a:t>
            </a:r>
            <a:br>
              <a:rPr lang="en-US"/>
            </a:br>
            <a:r>
              <a:rPr lang="en-US" b="0" i="0" u="none" strike="noStrike">
                <a:effectLst/>
                <a:latin typeface="Courier New" panose="02070309020205020404" pitchFamily="49" charset="0"/>
              </a:rPr>
              <a:t>• </a:t>
            </a:r>
            <a:r>
              <a:rPr lang="en-US" b="0" i="0" u="none" strike="noStrike">
                <a:effectLst/>
                <a:latin typeface="Arial" panose="020B0604020202020204" pitchFamily="34" charset="0"/>
              </a:rPr>
              <a:t>As it says in Proverbs 18:16 “A gift opens the way for the giver and ushers him into the presence of the great.” (NIV)</a:t>
            </a:r>
            <a:br>
              <a:rPr lang="en-US"/>
            </a:br>
            <a:r>
              <a:rPr lang="en-US" b="0" i="0" u="none" strike="noStrike">
                <a:effectLst/>
                <a:latin typeface="Courier New" panose="02070309020205020404" pitchFamily="49" charset="0"/>
              </a:rPr>
              <a:t>• </a:t>
            </a:r>
            <a:r>
              <a:rPr lang="en-US" b="0" i="0" u="none" strike="noStrike">
                <a:effectLst/>
                <a:latin typeface="Arial" panose="020B0604020202020204" pitchFamily="34" charset="0"/>
              </a:rPr>
              <a:t>God takes the simple gift and multiplies it in a way only He can, for tremendous Kingdom Impact.</a:t>
            </a:r>
            <a:br>
              <a:rPr lang="en-US"/>
            </a:br>
            <a:r>
              <a:rPr lang="en-US" b="0" i="0" u="none" strike="noStrike">
                <a:effectLst/>
                <a:latin typeface="Courier New" panose="02070309020205020404" pitchFamily="49" charset="0"/>
              </a:rPr>
              <a:t>• </a:t>
            </a:r>
            <a:r>
              <a:rPr lang="en-US" b="0" i="0" u="none" strike="noStrike">
                <a:effectLst/>
                <a:latin typeface="Arial" panose="020B0604020202020204" pitchFamily="34" charset="0"/>
              </a:rPr>
              <a:t>I’m excited to share with you today how these gifts are changing the eternal destinies of millions of children and their families each year.</a:t>
            </a:r>
            <a:endParaRPr lang="en-US"/>
          </a:p>
        </p:txBody>
      </p:sp>
      <p:sp>
        <p:nvSpPr>
          <p:cNvPr id="4" name="Slide Number Placeholder 3"/>
          <p:cNvSpPr>
            <a:spLocks noGrp="1"/>
          </p:cNvSpPr>
          <p:nvPr>
            <p:ph type="sldNum" sz="quarter" idx="5"/>
          </p:nvPr>
        </p:nvSpPr>
        <p:spPr/>
        <p:txBody>
          <a:bodyPr/>
          <a:lstStyle/>
          <a:p>
            <a:fld id="{D8D81597-1DC3-8546-8E09-CBE4E12E22DE}" type="slidenum">
              <a:rPr lang="en-US" smtClean="0"/>
              <a:t>4</a:t>
            </a:fld>
            <a:endParaRPr lang="en-US"/>
          </a:p>
        </p:txBody>
      </p:sp>
    </p:spTree>
    <p:extLst>
      <p:ext uri="{BB962C8B-B14F-4D97-AF65-F5344CB8AC3E}">
        <p14:creationId xmlns:p14="http://schemas.microsoft.com/office/powerpoint/2010/main" val="18130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1" kern="1200">
                <a:solidFill>
                  <a:schemeClr val="tx1"/>
                </a:solidFill>
                <a:effectLst/>
                <a:latin typeface="+mn-lt"/>
                <a:ea typeface="+mn-ea"/>
                <a:cs typeface="+mn-cs"/>
              </a:rPr>
              <a:t>Slide</a:t>
            </a:r>
            <a:r>
              <a:rPr lang="en-US" sz="1200" b="0" i="1" kern="1200" baseline="0">
                <a:solidFill>
                  <a:schemeClr val="tx1"/>
                </a:solidFill>
                <a:effectLst/>
                <a:latin typeface="+mn-lt"/>
                <a:ea typeface="+mn-ea"/>
                <a:cs typeface="+mn-cs"/>
              </a:rPr>
              <a:t> Time: 2 minutes</a:t>
            </a:r>
            <a:endParaRPr lang="en-US" sz="1200" b="0" i="1" kern="120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a:solidFill>
                  <a:schemeClr val="tx1"/>
                </a:solidFill>
                <a:effectLst/>
                <a:latin typeface="+mn-lt"/>
                <a:ea typeface="+mn-ea"/>
                <a:cs typeface="+mn-cs"/>
              </a:rPr>
              <a:t>Operation Christmas Child starts right here with you!</a:t>
            </a:r>
          </a:p>
          <a:p>
            <a:pPr marL="171450" indent="-171450">
              <a:buFont typeface="Arial" panose="020B0604020202020204" pitchFamily="34" charset="0"/>
              <a:buChar char="•"/>
            </a:pPr>
            <a:r>
              <a:rPr lang="en-US" sz="1200" kern="1200">
                <a:solidFill>
                  <a:schemeClr val="tx1"/>
                </a:solidFill>
                <a:effectLst/>
                <a:latin typeface="+mn-lt"/>
                <a:ea typeface="+mn-ea"/>
                <a:cs typeface="+mn-cs"/>
              </a:rPr>
              <a:t>First, year-round volunteers in Australia and New Zealand share about Operation Christmas Child and invite people to be involved.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Individuals, families, groups and churches collect items throughout the year to fill shoebox gifts.</a:t>
            </a:r>
          </a:p>
          <a:p>
            <a:pPr marL="171450" indent="-171450">
              <a:buFont typeface="Arial" panose="020B0604020202020204" pitchFamily="34" charset="0"/>
              <a:buChar char="•"/>
            </a:pPr>
            <a:r>
              <a:rPr lang="en-US" sz="1200" kern="1200">
                <a:solidFill>
                  <a:schemeClr val="tx1"/>
                </a:solidFill>
                <a:effectLst/>
                <a:latin typeface="+mn-lt"/>
                <a:ea typeface="+mn-ea"/>
                <a:cs typeface="+mn-cs"/>
              </a:rPr>
              <a:t>Then, we pack our shoeboxes with toys, school supplies, hygiene items, letters/photos and most importantly, prayer.</a:t>
            </a:r>
          </a:p>
          <a:p>
            <a:pPr marL="171450" indent="-171450">
              <a:buFont typeface="Arial" panose="020B0604020202020204" pitchFamily="34" charset="0"/>
              <a:buChar char="•"/>
            </a:pPr>
            <a:r>
              <a:rPr lang="en-US" sz="1200" kern="1200">
                <a:solidFill>
                  <a:schemeClr val="tx1"/>
                </a:solidFill>
                <a:effectLst/>
                <a:latin typeface="+mn-lt"/>
                <a:ea typeface="+mn-ea"/>
                <a:cs typeface="+mn-cs"/>
              </a:rPr>
              <a:t>Next, during National Collection, we deliver our shoebox gifts to a Central Drop-off or Drop-Off Location near us. Last year, there were hundreds of Drop-Off Locations across Australia and New Zealand! </a:t>
            </a:r>
          </a:p>
          <a:p>
            <a:pPr marL="171450" indent="-171450">
              <a:buFont typeface="Arial" panose="020B0604020202020204" pitchFamily="34" charset="0"/>
              <a:buChar char="•"/>
            </a:pPr>
            <a:r>
              <a:rPr lang="en-US" sz="1200" kern="1200">
                <a:solidFill>
                  <a:schemeClr val="tx1"/>
                </a:solidFill>
                <a:effectLst/>
                <a:latin typeface="+mn-lt"/>
                <a:ea typeface="+mn-ea"/>
                <a:cs typeface="+mn-cs"/>
              </a:rPr>
              <a:t>Our shoeboxes are then transported to Processing Centers within Australia and New Zealand, where they are prepared for international shipping. </a:t>
            </a:r>
          </a:p>
          <a:p>
            <a:pPr marL="171450" indent="-171450">
              <a:buFont typeface="Arial" panose="020B0604020202020204" pitchFamily="34" charset="0"/>
              <a:buChar char="•"/>
            </a:pPr>
            <a:r>
              <a:rPr lang="en-US" sz="1200" kern="1200">
                <a:solidFill>
                  <a:schemeClr val="tx1"/>
                </a:solidFill>
                <a:effectLst/>
                <a:latin typeface="+mn-lt"/>
                <a:ea typeface="+mn-ea"/>
                <a:cs typeface="+mn-cs"/>
              </a:rPr>
              <a:t>Shoeboxes then make the long journey to their destination country. Gifts travel to more and more countries and territories each year, including hard-to-reach countries that are not named for security reasons.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Shoeboxes are transported by various means, including boats, airplane and trucks. Once in country, they are sometimes transported by camel, yaks, or even elephants!</a:t>
            </a:r>
          </a:p>
          <a:p>
            <a:pPr marL="171450" indent="-171450">
              <a:buFont typeface="Arial" panose="020B0604020202020204" pitchFamily="34" charset="0"/>
              <a:buChar char="•"/>
            </a:pPr>
            <a:r>
              <a:rPr lang="en-US" sz="1200" kern="1200">
                <a:solidFill>
                  <a:schemeClr val="tx1"/>
                </a:solidFill>
                <a:effectLst/>
                <a:latin typeface="+mn-lt"/>
                <a:ea typeface="+mn-ea"/>
                <a:cs typeface="+mn-cs"/>
              </a:rPr>
              <a:t>Finally, through the partnership of National Leadership Teams, Ministry Partners are equipped to share the Gospel in a child-friendly way and place our shoeboxes in the hands of precious children.</a:t>
            </a:r>
          </a:p>
        </p:txBody>
      </p:sp>
      <p:sp>
        <p:nvSpPr>
          <p:cNvPr id="4" name="Slide Number Placeholder 3"/>
          <p:cNvSpPr>
            <a:spLocks noGrp="1"/>
          </p:cNvSpPr>
          <p:nvPr>
            <p:ph type="sldNum" sz="quarter" idx="5"/>
          </p:nvPr>
        </p:nvSpPr>
        <p:spPr/>
        <p:txBody>
          <a:bodyPr/>
          <a:lstStyle/>
          <a:p>
            <a:fld id="{D8D81597-1DC3-8546-8E09-CBE4E12E22DE}" type="slidenum">
              <a:rPr lang="en-US" smtClean="0"/>
              <a:t>5</a:t>
            </a:fld>
            <a:endParaRPr lang="en-US"/>
          </a:p>
        </p:txBody>
      </p:sp>
    </p:spTree>
    <p:extLst>
      <p:ext uri="{BB962C8B-B14F-4D97-AF65-F5344CB8AC3E}">
        <p14:creationId xmlns:p14="http://schemas.microsoft.com/office/powerpoint/2010/main" val="3773442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time: 1-4 minutes</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How have you been involved with Operation Christmas Child?</a:t>
            </a:r>
          </a:p>
          <a:p>
            <a:pPr marL="171450" indent="-171450">
              <a:buFont typeface="Arial" panose="020B0604020202020204" pitchFamily="34" charset="0"/>
              <a:buChar char="•"/>
            </a:pPr>
            <a:r>
              <a:rPr lang="en-US" sz="1200" i="1" kern="1200">
                <a:solidFill>
                  <a:schemeClr val="tx1"/>
                </a:solidFill>
                <a:effectLst/>
                <a:latin typeface="+mn-lt"/>
                <a:ea typeface="+mn-ea"/>
                <a:cs typeface="+mn-cs"/>
              </a:rPr>
              <a:t>* Affirm their answers and thank them for their important part in sharing God’s love with precious children. If in a large group setting, choose a few people to respond.</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God is using each of us through this ministry to powerfully impact the world!</a:t>
            </a:r>
          </a:p>
          <a:p>
            <a:pPr marL="171450" lvl="0" indent="-171450">
              <a:buFont typeface="Arial" panose="020B0604020202020204" pitchFamily="34" charset="0"/>
              <a:buChar char="•"/>
            </a:pPr>
            <a:r>
              <a:rPr lang="en-US" sz="1200" i="0" kern="1200">
                <a:solidFill>
                  <a:schemeClr val="tx1"/>
                </a:solidFill>
                <a:effectLst/>
                <a:latin typeface="+mn-lt"/>
                <a:ea typeface="+mn-ea"/>
                <a:cs typeface="+mn-cs"/>
              </a:rPr>
              <a:t>God is using our </a:t>
            </a:r>
            <a:r>
              <a:rPr lang="en-US" sz="1200" b="1" i="0" kern="1200">
                <a:solidFill>
                  <a:schemeClr val="tx1"/>
                </a:solidFill>
                <a:effectLst/>
                <a:latin typeface="+mn-lt"/>
                <a:ea typeface="+mn-ea"/>
                <a:cs typeface="+mn-cs"/>
              </a:rPr>
              <a:t>prayers</a:t>
            </a:r>
            <a:r>
              <a:rPr lang="en-US" sz="1200" i="0" kern="1200">
                <a:solidFill>
                  <a:schemeClr val="tx1"/>
                </a:solidFill>
                <a:effectLst/>
                <a:latin typeface="+mn-lt"/>
                <a:ea typeface="+mn-ea"/>
                <a:cs typeface="+mn-cs"/>
              </a:rPr>
              <a:t> to open doors for Ministry Partners around the world to share Jesus, disciple new believers and grow the local church.</a:t>
            </a:r>
          </a:p>
          <a:p>
            <a:pPr marL="171450" lvl="0" indent="-171450">
              <a:buFont typeface="Arial" panose="020B0604020202020204" pitchFamily="34" charset="0"/>
              <a:buChar char="•"/>
            </a:pPr>
            <a:r>
              <a:rPr lang="en-US" sz="1200" i="0" kern="1200">
                <a:solidFill>
                  <a:schemeClr val="tx1"/>
                </a:solidFill>
                <a:effectLst/>
                <a:latin typeface="+mn-lt"/>
                <a:ea typeface="+mn-ea"/>
                <a:cs typeface="+mn-cs"/>
              </a:rPr>
              <a:t>God is </a:t>
            </a:r>
            <a:r>
              <a:rPr lang="en-US" sz="1200" i="0" kern="1200" err="1">
                <a:solidFill>
                  <a:schemeClr val="tx1"/>
                </a:solidFill>
                <a:effectLst/>
                <a:latin typeface="+mn-lt"/>
                <a:ea typeface="+mn-ea"/>
                <a:cs typeface="+mn-cs"/>
              </a:rPr>
              <a:t>mobilising</a:t>
            </a:r>
            <a:r>
              <a:rPr lang="en-US" sz="1200" i="0" kern="1200">
                <a:solidFill>
                  <a:schemeClr val="tx1"/>
                </a:solidFill>
                <a:effectLst/>
                <a:latin typeface="+mn-lt"/>
                <a:ea typeface="+mn-ea"/>
                <a:cs typeface="+mn-cs"/>
              </a:rPr>
              <a:t> individuals, families, churches, community groups and students to </a:t>
            </a:r>
            <a:r>
              <a:rPr lang="en-US" sz="1200" b="1" i="0" kern="1200">
                <a:solidFill>
                  <a:schemeClr val="tx1"/>
                </a:solidFill>
                <a:effectLst/>
                <a:latin typeface="+mn-lt"/>
                <a:ea typeface="+mn-ea"/>
                <a:cs typeface="+mn-cs"/>
              </a:rPr>
              <a:t>pack </a:t>
            </a:r>
            <a:r>
              <a:rPr lang="en-US" sz="1200" i="0" kern="1200">
                <a:solidFill>
                  <a:schemeClr val="tx1"/>
                </a:solidFill>
                <a:effectLst/>
                <a:latin typeface="+mn-lt"/>
                <a:ea typeface="+mn-ea"/>
                <a:cs typeface="+mn-cs"/>
              </a:rPr>
              <a:t>more shoeboxes so more children have the opportunity to respond to Jesus.</a:t>
            </a:r>
          </a:p>
          <a:p>
            <a:pPr marL="171450" lvl="0" indent="-171450">
              <a:buFont typeface="Arial" panose="020B0604020202020204" pitchFamily="34" charset="0"/>
              <a:buChar char="•"/>
            </a:pPr>
            <a:r>
              <a:rPr lang="en-US" sz="1200" i="0" kern="1200">
                <a:solidFill>
                  <a:schemeClr val="tx1"/>
                </a:solidFill>
                <a:effectLst/>
                <a:latin typeface="+mn-lt"/>
                <a:ea typeface="+mn-ea"/>
                <a:cs typeface="+mn-cs"/>
              </a:rPr>
              <a:t>And, God is raising up people right here to </a:t>
            </a:r>
            <a:r>
              <a:rPr lang="en-US" sz="1200" b="1" i="0" kern="1200">
                <a:solidFill>
                  <a:schemeClr val="tx1"/>
                </a:solidFill>
                <a:effectLst/>
                <a:latin typeface="+mn-lt"/>
                <a:ea typeface="+mn-ea"/>
                <a:cs typeface="+mn-cs"/>
              </a:rPr>
              <a:t>partner </a:t>
            </a:r>
            <a:r>
              <a:rPr lang="en-US" sz="1200" i="0" kern="1200">
                <a:solidFill>
                  <a:schemeClr val="tx1"/>
                </a:solidFill>
                <a:effectLst/>
                <a:latin typeface="+mn-lt"/>
                <a:ea typeface="+mn-ea"/>
                <a:cs typeface="+mn-cs"/>
              </a:rPr>
              <a:t>on the year-round team to engage even more people to be hands-on with the Great Commission through this Ministry. We will talk about that more in just a bit!</a:t>
            </a:r>
          </a:p>
          <a:p>
            <a:pPr marL="171450" indent="-171450">
              <a:buFont typeface="Arial" panose="020B0604020202020204" pitchFamily="34" charset="0"/>
              <a:buChar char="•"/>
            </a:pPr>
            <a:r>
              <a:rPr lang="en-US" sz="1200" i="0" kern="1200">
                <a:solidFill>
                  <a:schemeClr val="tx1"/>
                </a:solidFill>
                <a:effectLst/>
                <a:latin typeface="+mn-lt"/>
                <a:ea typeface="+mn-ea"/>
                <a:cs typeface="+mn-cs"/>
              </a:rPr>
              <a:t>Through you, God truly is multiplying Good News and great joy!</a:t>
            </a:r>
          </a:p>
        </p:txBody>
      </p:sp>
      <p:sp>
        <p:nvSpPr>
          <p:cNvPr id="4" name="Slide Number Placeholder 3"/>
          <p:cNvSpPr>
            <a:spLocks noGrp="1"/>
          </p:cNvSpPr>
          <p:nvPr>
            <p:ph type="sldNum" sz="quarter" idx="5"/>
          </p:nvPr>
        </p:nvSpPr>
        <p:spPr/>
        <p:txBody>
          <a:bodyPr/>
          <a:lstStyle/>
          <a:p>
            <a:fld id="{D8D81597-1DC3-8546-8E09-CBE4E12E22DE}" type="slidenum">
              <a:rPr lang="en-US" smtClean="0"/>
              <a:t>6</a:t>
            </a:fld>
            <a:endParaRPr lang="en-US"/>
          </a:p>
        </p:txBody>
      </p:sp>
    </p:spTree>
    <p:extLst>
      <p:ext uri="{BB962C8B-B14F-4D97-AF65-F5344CB8AC3E}">
        <p14:creationId xmlns:p14="http://schemas.microsoft.com/office/powerpoint/2010/main" val="966203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time: 2 minutes</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Operation Christmas Child has had an incredible global impact!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Operation Christmas Child has been collecting gift-filled shoeboxes since 1993.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Several countries around the world collect shoeboxes every year.</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In these years, more than millions of</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shoeboxes have been received and distributed to hundreds of countries and territories!</a:t>
            </a:r>
          </a:p>
          <a:p>
            <a:pPr marL="171450" indent="-171450">
              <a:buFont typeface="Arial" panose="020B0604020202020204" pitchFamily="34" charset="0"/>
              <a:buChar char="•"/>
            </a:pPr>
            <a:r>
              <a:rPr lang="en-US" sz="1200" kern="1200">
                <a:solidFill>
                  <a:schemeClr val="tx1"/>
                </a:solidFill>
                <a:effectLst/>
                <a:latin typeface="+mn-lt"/>
                <a:ea typeface="+mn-ea"/>
                <a:cs typeface="+mn-cs"/>
              </a:rPr>
              <a:t>For many of the children receiving these shoeboxes, this is the first gift they have ever received. This opens their heart to God’s love and the Gospel. Because these children share the message that they’ve received, each shoebox gift has the potential to impact as many as 10 people with the message of hope and redemption.</a:t>
            </a:r>
          </a:p>
        </p:txBody>
      </p:sp>
      <p:sp>
        <p:nvSpPr>
          <p:cNvPr id="4" name="Slide Number Placeholder 3"/>
          <p:cNvSpPr>
            <a:spLocks noGrp="1"/>
          </p:cNvSpPr>
          <p:nvPr>
            <p:ph type="sldNum" sz="quarter" idx="5"/>
          </p:nvPr>
        </p:nvSpPr>
        <p:spPr/>
        <p:txBody>
          <a:bodyPr/>
          <a:lstStyle/>
          <a:p>
            <a:fld id="{D8D81597-1DC3-8546-8E09-CBE4E12E22DE}" type="slidenum">
              <a:rPr lang="en-US" smtClean="0"/>
              <a:t>7</a:t>
            </a:fld>
            <a:endParaRPr lang="en-US"/>
          </a:p>
        </p:txBody>
      </p:sp>
    </p:spTree>
    <p:extLst>
      <p:ext uri="{BB962C8B-B14F-4D97-AF65-F5344CB8AC3E}">
        <p14:creationId xmlns:p14="http://schemas.microsoft.com/office/powerpoint/2010/main" val="634816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time: 1 minute</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Operation Christmas Child is all about </a:t>
            </a:r>
            <a:r>
              <a:rPr lang="en-US" sz="1200" b="1" kern="1200">
                <a:solidFill>
                  <a:schemeClr val="tx1"/>
                </a:solidFill>
                <a:effectLst/>
                <a:latin typeface="+mn-lt"/>
                <a:ea typeface="+mn-ea"/>
                <a:cs typeface="+mn-cs"/>
              </a:rPr>
              <a:t>Evangelism</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Discipleship </a:t>
            </a:r>
            <a:r>
              <a:rPr lang="en-US" sz="1200" kern="1200">
                <a:solidFill>
                  <a:schemeClr val="tx1"/>
                </a:solidFill>
                <a:effectLst/>
                <a:latin typeface="+mn-lt"/>
                <a:ea typeface="+mn-ea"/>
                <a:cs typeface="+mn-cs"/>
              </a:rPr>
              <a:t>and </a:t>
            </a:r>
            <a:r>
              <a:rPr lang="en-US" sz="1200" b="1" kern="1200">
                <a:solidFill>
                  <a:schemeClr val="tx1"/>
                </a:solidFill>
                <a:effectLst/>
                <a:latin typeface="+mn-lt"/>
                <a:ea typeface="+mn-ea"/>
                <a:cs typeface="+mn-cs"/>
              </a:rPr>
              <a:t>Multiplication</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Children and their families and friends are being introduced to Jesus.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They are then being discipled to become disciple makers!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As a result, the Gospel is being multiplied and the church worldwide is strengthened!</a:t>
            </a:r>
          </a:p>
          <a:p>
            <a:pPr marL="171450" indent="-171450">
              <a:buFont typeface="Arial" panose="020B0604020202020204" pitchFamily="34" charset="0"/>
              <a:buChar char="•"/>
            </a:pPr>
            <a:r>
              <a:rPr lang="en-US" sz="1200" kern="1200">
                <a:solidFill>
                  <a:schemeClr val="tx1"/>
                </a:solidFill>
                <a:effectLst/>
                <a:latin typeface="+mn-lt"/>
                <a:ea typeface="+mn-ea"/>
                <a:cs typeface="+mn-cs"/>
              </a:rPr>
              <a:t>First, Operation Christmas Child is focused on </a:t>
            </a:r>
            <a:r>
              <a:rPr lang="en-US" sz="1200" b="1" kern="1200">
                <a:solidFill>
                  <a:schemeClr val="tx1"/>
                </a:solidFill>
                <a:effectLst/>
                <a:latin typeface="+mn-lt"/>
                <a:ea typeface="+mn-ea"/>
                <a:cs typeface="+mn-cs"/>
              </a:rPr>
              <a:t>evangelism </a:t>
            </a:r>
            <a:r>
              <a:rPr lang="en-US" sz="1200" kern="1200">
                <a:solidFill>
                  <a:schemeClr val="tx1"/>
                </a:solidFill>
                <a:effectLst/>
                <a:latin typeface="+mn-lt"/>
                <a:ea typeface="+mn-ea"/>
                <a:cs typeface="+mn-cs"/>
              </a:rPr>
              <a:t>and reaching children with the message of the Gospel. In fact, we will often call shoeboxes GO Boxes –for G-Gospel O-Opportunity!</a:t>
            </a:r>
          </a:p>
        </p:txBody>
      </p:sp>
      <p:sp>
        <p:nvSpPr>
          <p:cNvPr id="4" name="Slide Number Placeholder 3"/>
          <p:cNvSpPr>
            <a:spLocks noGrp="1"/>
          </p:cNvSpPr>
          <p:nvPr>
            <p:ph type="sldNum" sz="quarter" idx="5"/>
          </p:nvPr>
        </p:nvSpPr>
        <p:spPr/>
        <p:txBody>
          <a:bodyPr/>
          <a:lstStyle/>
          <a:p>
            <a:fld id="{D8D81597-1DC3-8546-8E09-CBE4E12E22DE}" type="slidenum">
              <a:rPr lang="en-US" smtClean="0"/>
              <a:t>8</a:t>
            </a:fld>
            <a:endParaRPr lang="en-US"/>
          </a:p>
        </p:txBody>
      </p:sp>
    </p:spTree>
    <p:extLst>
      <p:ext uri="{BB962C8B-B14F-4D97-AF65-F5344CB8AC3E}">
        <p14:creationId xmlns:p14="http://schemas.microsoft.com/office/powerpoint/2010/main" val="3696422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Slide time: 3 minutes</a:t>
            </a:r>
            <a:endParaRPr lang="en-US" sz="105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When locally trained Ministry Partners gather children together for a shoebox outreach event, the first priority is Evangelism and sharing the Gospel.</a:t>
            </a:r>
          </a:p>
          <a:p>
            <a:pPr marL="171450" indent="-171450">
              <a:buFont typeface="Arial" panose="020B0604020202020204" pitchFamily="34" charset="0"/>
              <a:buChar char="•"/>
            </a:pPr>
            <a:r>
              <a:rPr lang="en-US" sz="1200" kern="1200">
                <a:solidFill>
                  <a:schemeClr val="tx1"/>
                </a:solidFill>
                <a:effectLst/>
                <a:latin typeface="+mn-lt"/>
                <a:ea typeface="+mn-ea"/>
                <a:cs typeface="+mn-cs"/>
              </a:rPr>
              <a:t>Using the Ministry Partner Guide, the Gospel is presented in a child-friendly way with colorful pictures, tracing creation to the cross. </a:t>
            </a:r>
            <a:r>
              <a:rPr lang="en-US" sz="1200" i="1" kern="1200">
                <a:solidFill>
                  <a:schemeClr val="tx1"/>
                </a:solidFill>
                <a:effectLst/>
                <a:latin typeface="+mn-lt"/>
                <a:ea typeface="+mn-ea"/>
                <a:cs typeface="+mn-cs"/>
              </a:rPr>
              <a:t>(show the guide)</a:t>
            </a:r>
          </a:p>
          <a:p>
            <a:pPr marL="171450" indent="-171450">
              <a:buFont typeface="Arial" panose="020B0604020202020204" pitchFamily="34" charset="0"/>
              <a:buChar char="•"/>
            </a:pPr>
            <a:r>
              <a:rPr lang="en-US" sz="1200" kern="1200">
                <a:solidFill>
                  <a:schemeClr val="tx1"/>
                </a:solidFill>
                <a:effectLst/>
                <a:latin typeface="+mn-lt"/>
                <a:ea typeface="+mn-ea"/>
                <a:cs typeface="+mn-cs"/>
              </a:rPr>
              <a:t>Children are invited to receive Jesus, and are led through a simple prayer of commitment.</a:t>
            </a:r>
          </a:p>
          <a:p>
            <a:pPr marL="171450" indent="-171450">
              <a:buFont typeface="Arial" panose="020B0604020202020204" pitchFamily="34" charset="0"/>
              <a:buChar char="•"/>
            </a:pPr>
            <a:r>
              <a:rPr lang="en-US" sz="1200" kern="1200">
                <a:solidFill>
                  <a:schemeClr val="tx1"/>
                </a:solidFill>
                <a:effectLst/>
                <a:latin typeface="+mn-lt"/>
                <a:ea typeface="+mn-ea"/>
                <a:cs typeface="+mn-cs"/>
              </a:rPr>
              <a:t>And that is BEFORE shoeboxes are ever passed out!</a:t>
            </a:r>
            <a:endParaRPr lang="en-US" sz="105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Then, boys and girls receive a surprise – a shoebox gift that is a tangible expression of the love of God that they have just heard about – for many their first gift ever.</a:t>
            </a:r>
          </a:p>
          <a:p>
            <a:pPr marL="171450" indent="-171450">
              <a:buFont typeface="Arial" panose="020B0604020202020204" pitchFamily="34" charset="0"/>
              <a:buChar char="•"/>
            </a:pPr>
            <a:r>
              <a:rPr lang="en-US" sz="1200" i="0" kern="1200">
                <a:solidFill>
                  <a:schemeClr val="tx1"/>
                </a:solidFill>
                <a:effectLst/>
                <a:latin typeface="+mn-lt"/>
                <a:ea typeface="+mn-ea"/>
                <a:cs typeface="+mn-cs"/>
              </a:rPr>
              <a:t>Thousands of shoebox outreach events happen around the globe in numerous countries every year.</a:t>
            </a:r>
            <a:endParaRPr lang="en-US" sz="1200" i="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D8D81597-1DC3-8546-8E09-CBE4E12E22DE}" type="slidenum">
              <a:rPr lang="en-US" smtClean="0"/>
              <a:t>9</a:t>
            </a:fld>
            <a:endParaRPr lang="en-US"/>
          </a:p>
        </p:txBody>
      </p:sp>
    </p:spTree>
    <p:extLst>
      <p:ext uri="{BB962C8B-B14F-4D97-AF65-F5344CB8AC3E}">
        <p14:creationId xmlns:p14="http://schemas.microsoft.com/office/powerpoint/2010/main" val="3151086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06515" y="2812155"/>
            <a:ext cx="10074970" cy="3356610"/>
          </a:xfrm>
          <a:prstGeom prst="rect">
            <a:avLst/>
          </a:prstGeom>
        </p:spPr>
        <p:txBody>
          <a:bodyPr lIns="0" tIns="0" rIns="0" bIns="0" rtlCol="0" anchor="t">
            <a:spAutoFit/>
          </a:bodyPr>
          <a:lstStyle/>
          <a:p>
            <a:pPr algn="ctr">
              <a:lnSpc>
                <a:spcPts val="13439"/>
              </a:lnSpc>
            </a:pPr>
            <a:r>
              <a:rPr lang="en-US" sz="9600">
                <a:solidFill>
                  <a:srgbClr val="504D4D"/>
                </a:solidFill>
                <a:latin typeface="Raleway Heavy"/>
              </a:rPr>
              <a:t>GOOD NEWS.</a:t>
            </a:r>
          </a:p>
          <a:p>
            <a:pPr algn="ctr">
              <a:lnSpc>
                <a:spcPts val="13439"/>
              </a:lnSpc>
            </a:pPr>
            <a:r>
              <a:rPr lang="en-US" sz="9600">
                <a:solidFill>
                  <a:srgbClr val="504D4D"/>
                </a:solidFill>
                <a:latin typeface="Raleway Heavy"/>
              </a:rPr>
              <a:t>GREAT JOY!</a:t>
            </a:r>
          </a:p>
        </p:txBody>
      </p:sp>
      <p:sp>
        <p:nvSpPr>
          <p:cNvPr id="3" name="TextBox 3"/>
          <p:cNvSpPr txBox="1"/>
          <p:nvPr/>
        </p:nvSpPr>
        <p:spPr>
          <a:xfrm>
            <a:off x="5406845" y="6878580"/>
            <a:ext cx="7474309" cy="405765"/>
          </a:xfrm>
          <a:prstGeom prst="rect">
            <a:avLst/>
          </a:prstGeom>
        </p:spPr>
        <p:txBody>
          <a:bodyPr lIns="0" tIns="0" rIns="0" bIns="0" rtlCol="0" anchor="t">
            <a:spAutoFit/>
          </a:bodyPr>
          <a:lstStyle/>
          <a:p>
            <a:pPr algn="ctr">
              <a:lnSpc>
                <a:spcPts val="3359"/>
              </a:lnSpc>
            </a:pPr>
            <a:r>
              <a:rPr lang="en-US" sz="2400" spc="480">
                <a:solidFill>
                  <a:srgbClr val="545454"/>
                </a:solidFill>
                <a:latin typeface="Now Bold"/>
              </a:rPr>
              <a:t>OPERATION CHRISTMAS CHILD</a:t>
            </a:r>
          </a:p>
        </p:txBody>
      </p:sp>
      <p:sp>
        <p:nvSpPr>
          <p:cNvPr id="4" name="AutoShape 4"/>
          <p:cNvSpPr/>
          <p:nvPr/>
        </p:nvSpPr>
        <p:spPr>
          <a:xfrm>
            <a:off x="5553087" y="6408746"/>
            <a:ext cx="7181826" cy="0"/>
          </a:xfrm>
          <a:prstGeom prst="line">
            <a:avLst/>
          </a:prstGeom>
          <a:ln w="47625" cap="flat">
            <a:solidFill>
              <a:srgbClr val="CD1616"/>
            </a:solidFill>
            <a:prstDash val="solid"/>
            <a:headEnd type="none" w="sm" len="sm"/>
            <a:tailEnd type="none" w="sm" len="sm"/>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31198" y="764931"/>
            <a:ext cx="456205" cy="263769"/>
          </a:xfrm>
          <a:prstGeom prst="rect">
            <a:avLst/>
          </a:prstGeom>
        </p:spPr>
      </p:pic>
      <p:sp>
        <p:nvSpPr>
          <p:cNvPr id="5" name="TextBox 5"/>
          <p:cNvSpPr txBox="1"/>
          <p:nvPr/>
        </p:nvSpPr>
        <p:spPr>
          <a:xfrm>
            <a:off x="1905000" y="7152999"/>
            <a:ext cx="8447480" cy="1713459"/>
          </a:xfrm>
          <a:prstGeom prst="rect">
            <a:avLst/>
          </a:prstGeom>
        </p:spPr>
        <p:txBody>
          <a:bodyPr lIns="0" tIns="0" rIns="0" bIns="0" rtlCol="0" anchor="t">
            <a:spAutoFit/>
          </a:bodyPr>
          <a:lstStyle/>
          <a:p>
            <a:pPr>
              <a:lnSpc>
                <a:spcPts val="14009"/>
              </a:lnSpc>
              <a:spcBef>
                <a:spcPct val="0"/>
              </a:spcBef>
            </a:pPr>
            <a:r>
              <a:rPr lang="en-US" sz="10006">
                <a:solidFill>
                  <a:srgbClr val="545454"/>
                </a:solidFill>
                <a:latin typeface="Inter Bold"/>
              </a:rPr>
              <a:t>EVANGELISM</a:t>
            </a:r>
          </a:p>
        </p:txBody>
      </p:sp>
      <p:sp>
        <p:nvSpPr>
          <p:cNvPr id="6" name="TextBox 6"/>
          <p:cNvSpPr txBox="1"/>
          <p:nvPr/>
        </p:nvSpPr>
        <p:spPr>
          <a:xfrm>
            <a:off x="12039600" y="6470550"/>
            <a:ext cx="3863492" cy="3164081"/>
          </a:xfrm>
          <a:prstGeom prst="rect">
            <a:avLst/>
          </a:prstGeom>
        </p:spPr>
        <p:txBody>
          <a:bodyPr lIns="0" tIns="0" rIns="0" bIns="0" rtlCol="0" anchor="t">
            <a:spAutoFit/>
          </a:bodyPr>
          <a:lstStyle/>
          <a:p>
            <a:pPr>
              <a:lnSpc>
                <a:spcPts val="8494"/>
              </a:lnSpc>
              <a:spcBef>
                <a:spcPct val="0"/>
              </a:spcBef>
            </a:pPr>
            <a:r>
              <a:rPr lang="en-US" sz="6067">
                <a:solidFill>
                  <a:srgbClr val="545454"/>
                </a:solidFill>
                <a:latin typeface="Open Sans Bold"/>
              </a:rPr>
              <a:t>THE GREATEST GIFT </a:t>
            </a:r>
          </a:p>
        </p:txBody>
      </p:sp>
      <p:pic>
        <p:nvPicPr>
          <p:cNvPr id="8" name="Picture 7" descr="A group of children sitting in chairs reading books&#10;&#10;Description automatically generated with low confidence">
            <a:extLst>
              <a:ext uri="{FF2B5EF4-FFF2-40B4-BE49-F238E27FC236}">
                <a16:creationId xmlns:a16="http://schemas.microsoft.com/office/drawing/2014/main" id="{6F85DEA1-6C38-8F72-24F6-3DFD31F37F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35" b="43666"/>
          <a:stretch/>
        </p:blipFill>
        <p:spPr>
          <a:xfrm>
            <a:off x="0" y="0"/>
            <a:ext cx="18288000" cy="60836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27981" y="1754604"/>
            <a:ext cx="12873555" cy="6215667"/>
            <a:chOff x="0" y="0"/>
            <a:chExt cx="17164740" cy="8287556"/>
          </a:xfrm>
        </p:grpSpPr>
        <p:pic>
          <p:nvPicPr>
            <p:cNvPr id="3" name="Picture 3"/>
            <p:cNvPicPr>
              <a:picLocks noChangeAspect="1"/>
            </p:cNvPicPr>
            <p:nvPr/>
          </p:nvPicPr>
          <p:blipFill>
            <a:blip r:embed="rId3"/>
            <a:srcRect t="24245" r="42206" b="26238"/>
            <a:stretch>
              <a:fillRect/>
            </a:stretch>
          </p:blipFill>
          <p:spPr>
            <a:xfrm>
              <a:off x="0" y="0"/>
              <a:ext cx="17164740" cy="8287556"/>
            </a:xfrm>
            <a:prstGeom prst="rect">
              <a:avLst/>
            </a:prstGeom>
          </p:spPr>
        </p:pic>
      </p:grpSp>
      <p:grpSp>
        <p:nvGrpSpPr>
          <p:cNvPr id="4" name="Group 4"/>
          <p:cNvGrpSpPr/>
          <p:nvPr/>
        </p:nvGrpSpPr>
        <p:grpSpPr>
          <a:xfrm>
            <a:off x="-1" y="7970683"/>
            <a:ext cx="18288001" cy="2501147"/>
            <a:chOff x="0" y="0"/>
            <a:chExt cx="5978911" cy="770063"/>
          </a:xfrm>
        </p:grpSpPr>
        <p:sp>
          <p:nvSpPr>
            <p:cNvPr id="5" name="Freeform 5"/>
            <p:cNvSpPr/>
            <p:nvPr/>
          </p:nvSpPr>
          <p:spPr>
            <a:xfrm>
              <a:off x="0" y="0"/>
              <a:ext cx="5978911" cy="770063"/>
            </a:xfrm>
            <a:custGeom>
              <a:avLst/>
              <a:gdLst/>
              <a:ahLst/>
              <a:cxnLst/>
              <a:rect l="l" t="t" r="r" b="b"/>
              <a:pathLst>
                <a:path w="5978911" h="770063">
                  <a:moveTo>
                    <a:pt x="0" y="0"/>
                  </a:moveTo>
                  <a:lnTo>
                    <a:pt x="5978911" y="0"/>
                  </a:lnTo>
                  <a:lnTo>
                    <a:pt x="5978911" y="770063"/>
                  </a:lnTo>
                  <a:lnTo>
                    <a:pt x="0" y="770063"/>
                  </a:lnTo>
                  <a:close/>
                </a:path>
              </a:pathLst>
            </a:custGeom>
            <a:solidFill>
              <a:srgbClr val="F4F2F2"/>
            </a:solidFill>
          </p:spPr>
        </p:sp>
      </p:grpSp>
      <p:grpSp>
        <p:nvGrpSpPr>
          <p:cNvPr id="6" name="Group 6"/>
          <p:cNvGrpSpPr/>
          <p:nvPr/>
        </p:nvGrpSpPr>
        <p:grpSpPr>
          <a:xfrm>
            <a:off x="0" y="-56725"/>
            <a:ext cx="18288000" cy="2154904"/>
            <a:chOff x="0" y="0"/>
            <a:chExt cx="6054850" cy="663460"/>
          </a:xfrm>
        </p:grpSpPr>
        <p:sp>
          <p:nvSpPr>
            <p:cNvPr id="7" name="Freeform 7"/>
            <p:cNvSpPr/>
            <p:nvPr/>
          </p:nvSpPr>
          <p:spPr>
            <a:xfrm>
              <a:off x="0" y="0"/>
              <a:ext cx="6054850" cy="663460"/>
            </a:xfrm>
            <a:custGeom>
              <a:avLst/>
              <a:gdLst/>
              <a:ahLst/>
              <a:cxnLst/>
              <a:rect l="l" t="t" r="r" b="b"/>
              <a:pathLst>
                <a:path w="6054850" h="663460">
                  <a:moveTo>
                    <a:pt x="0" y="0"/>
                  </a:moveTo>
                  <a:lnTo>
                    <a:pt x="6054850" y="0"/>
                  </a:lnTo>
                  <a:lnTo>
                    <a:pt x="6054850" y="663460"/>
                  </a:lnTo>
                  <a:lnTo>
                    <a:pt x="0" y="663460"/>
                  </a:lnTo>
                  <a:close/>
                </a:path>
              </a:pathLst>
            </a:custGeom>
            <a:solidFill>
              <a:srgbClr val="F4F2F2"/>
            </a:solidFill>
          </p:spPr>
        </p:sp>
      </p:grpSp>
      <p:sp>
        <p:nvSpPr>
          <p:cNvPr id="8" name="TextBox 8"/>
          <p:cNvSpPr txBox="1"/>
          <p:nvPr/>
        </p:nvSpPr>
        <p:spPr>
          <a:xfrm>
            <a:off x="3394251" y="228850"/>
            <a:ext cx="11499498" cy="1525755"/>
          </a:xfrm>
          <a:prstGeom prst="rect">
            <a:avLst/>
          </a:prstGeom>
        </p:spPr>
        <p:txBody>
          <a:bodyPr lIns="0" tIns="0" rIns="0" bIns="0" rtlCol="0" anchor="t">
            <a:spAutoFit/>
          </a:bodyPr>
          <a:lstStyle/>
          <a:p>
            <a:pPr algn="ctr">
              <a:lnSpc>
                <a:spcPts val="12503"/>
              </a:lnSpc>
              <a:spcBef>
                <a:spcPct val="0"/>
              </a:spcBef>
            </a:pPr>
            <a:r>
              <a:rPr lang="en-US" sz="8930">
                <a:solidFill>
                  <a:srgbClr val="545454"/>
                </a:solidFill>
                <a:latin typeface="Open Sans Bold Bold"/>
              </a:rPr>
              <a:t>DISCIPLESHIP</a:t>
            </a:r>
          </a:p>
        </p:txBody>
      </p:sp>
      <p:sp>
        <p:nvSpPr>
          <p:cNvPr id="9" name="TextBox 9"/>
          <p:cNvSpPr txBox="1"/>
          <p:nvPr/>
        </p:nvSpPr>
        <p:spPr>
          <a:xfrm>
            <a:off x="6329346" y="8801100"/>
            <a:ext cx="5763665" cy="622344"/>
          </a:xfrm>
          <a:prstGeom prst="rect">
            <a:avLst/>
          </a:prstGeom>
        </p:spPr>
        <p:txBody>
          <a:bodyPr wrap="square" lIns="0" tIns="0" rIns="0" bIns="0" rtlCol="0" anchor="t">
            <a:spAutoFit/>
          </a:bodyPr>
          <a:lstStyle/>
          <a:p>
            <a:pPr>
              <a:lnSpc>
                <a:spcPts val="5160"/>
              </a:lnSpc>
              <a:spcBef>
                <a:spcPct val="0"/>
              </a:spcBef>
            </a:pPr>
            <a:r>
              <a:rPr lang="en-US" sz="3686">
                <a:solidFill>
                  <a:srgbClr val="545454"/>
                </a:solidFill>
                <a:latin typeface="Open Sans Bold Bold"/>
              </a:rPr>
              <a:t>THE GREATEST JOURNEY</a:t>
            </a:r>
          </a:p>
        </p:txBody>
      </p:sp>
      <p:sp>
        <p:nvSpPr>
          <p:cNvPr id="10" name="AutoShape 10"/>
          <p:cNvSpPr/>
          <p:nvPr/>
        </p:nvSpPr>
        <p:spPr>
          <a:xfrm>
            <a:off x="7875700" y="8496300"/>
            <a:ext cx="2536601" cy="0"/>
          </a:xfrm>
          <a:prstGeom prst="line">
            <a:avLst/>
          </a:prstGeom>
          <a:ln w="57150" cap="flat">
            <a:solidFill>
              <a:srgbClr val="CD1616"/>
            </a:solidFill>
            <a:prstDash val="solid"/>
            <a:headEnd type="none" w="sm" len="sm"/>
            <a:tailEnd type="none" w="sm" len="sm"/>
          </a:ln>
        </p:spPr>
      </p:sp>
      <p:sp>
        <p:nvSpPr>
          <p:cNvPr id="11" name="TextBox 11"/>
          <p:cNvSpPr txBox="1"/>
          <p:nvPr/>
        </p:nvSpPr>
        <p:spPr>
          <a:xfrm>
            <a:off x="6262167" y="9563100"/>
            <a:ext cx="5763665" cy="381104"/>
          </a:xfrm>
          <a:prstGeom prst="rect">
            <a:avLst/>
          </a:prstGeom>
        </p:spPr>
        <p:txBody>
          <a:bodyPr lIns="0" tIns="0" rIns="0" bIns="0" rtlCol="0" anchor="t">
            <a:spAutoFit/>
          </a:bodyPr>
          <a:lstStyle/>
          <a:p>
            <a:pPr algn="ctr">
              <a:lnSpc>
                <a:spcPts val="3144"/>
              </a:lnSpc>
              <a:spcBef>
                <a:spcPct val="0"/>
              </a:spcBef>
            </a:pPr>
            <a:r>
              <a:rPr lang="en-US" sz="2245">
                <a:solidFill>
                  <a:srgbClr val="504D4D"/>
                </a:solidFill>
                <a:latin typeface="Open Sans"/>
              </a:rPr>
              <a:t>12-Week Discipleship Program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52564" y="0"/>
            <a:ext cx="9205799" cy="10287000"/>
            <a:chOff x="0" y="0"/>
            <a:chExt cx="12274399" cy="13716000"/>
          </a:xfrm>
        </p:grpSpPr>
        <p:pic>
          <p:nvPicPr>
            <p:cNvPr id="3" name="Picture 3"/>
            <p:cNvPicPr>
              <a:picLocks noChangeAspect="1"/>
            </p:cNvPicPr>
            <p:nvPr/>
          </p:nvPicPr>
          <p:blipFill>
            <a:blip r:embed="rId3"/>
            <a:srcRect l="11216" r="36487"/>
            <a:stretch>
              <a:fillRect/>
            </a:stretch>
          </p:blipFill>
          <p:spPr>
            <a:xfrm>
              <a:off x="0" y="0"/>
              <a:ext cx="12274399" cy="13716000"/>
            </a:xfrm>
            <a:prstGeom prst="rect">
              <a:avLst/>
            </a:prstGeom>
          </p:spPr>
        </p:pic>
      </p:grpSp>
      <p:grpSp>
        <p:nvGrpSpPr>
          <p:cNvPr id="4" name="Group 4"/>
          <p:cNvGrpSpPr/>
          <p:nvPr/>
        </p:nvGrpSpPr>
        <p:grpSpPr>
          <a:xfrm>
            <a:off x="0" y="5091008"/>
            <a:ext cx="9452564" cy="4800066"/>
            <a:chOff x="0" y="0"/>
            <a:chExt cx="2821119" cy="1432581"/>
          </a:xfrm>
        </p:grpSpPr>
        <p:sp>
          <p:nvSpPr>
            <p:cNvPr id="5" name="Freeform 5"/>
            <p:cNvSpPr/>
            <p:nvPr/>
          </p:nvSpPr>
          <p:spPr>
            <a:xfrm>
              <a:off x="0" y="0"/>
              <a:ext cx="2821119" cy="1432580"/>
            </a:xfrm>
            <a:custGeom>
              <a:avLst/>
              <a:gdLst/>
              <a:ahLst/>
              <a:cxnLst/>
              <a:rect l="l" t="t" r="r" b="b"/>
              <a:pathLst>
                <a:path w="2821119" h="1432580">
                  <a:moveTo>
                    <a:pt x="0" y="0"/>
                  </a:moveTo>
                  <a:lnTo>
                    <a:pt x="2821119" y="0"/>
                  </a:lnTo>
                  <a:lnTo>
                    <a:pt x="2821119" y="1432580"/>
                  </a:lnTo>
                  <a:lnTo>
                    <a:pt x="0" y="1432580"/>
                  </a:lnTo>
                  <a:close/>
                </a:path>
              </a:pathLst>
            </a:custGeom>
            <a:solidFill>
              <a:srgbClr val="F4F2F2"/>
            </a:solidFill>
          </p:spPr>
        </p:sp>
      </p:grpSp>
      <p:sp>
        <p:nvSpPr>
          <p:cNvPr id="6" name="TextBox 6"/>
          <p:cNvSpPr txBox="1"/>
          <p:nvPr/>
        </p:nvSpPr>
        <p:spPr>
          <a:xfrm>
            <a:off x="1433590" y="1130349"/>
            <a:ext cx="6585384" cy="3534467"/>
          </a:xfrm>
          <a:prstGeom prst="rect">
            <a:avLst/>
          </a:prstGeom>
        </p:spPr>
        <p:txBody>
          <a:bodyPr lIns="0" tIns="0" rIns="0" bIns="0" rtlCol="0" anchor="t">
            <a:spAutoFit/>
          </a:bodyPr>
          <a:lstStyle/>
          <a:p>
            <a:pPr algn="ctr">
              <a:lnSpc>
                <a:spcPts val="9411"/>
              </a:lnSpc>
              <a:spcBef>
                <a:spcPct val="0"/>
              </a:spcBef>
            </a:pPr>
            <a:r>
              <a:rPr lang="en-US" sz="6722">
                <a:solidFill>
                  <a:srgbClr val="545454"/>
                </a:solidFill>
                <a:latin typeface="Open Sans Bold Bold"/>
              </a:rPr>
              <a:t>THE GREATEST JOURNEY GRADUATION</a:t>
            </a:r>
          </a:p>
        </p:txBody>
      </p:sp>
      <p:sp>
        <p:nvSpPr>
          <p:cNvPr id="7" name="TextBox 7"/>
          <p:cNvSpPr txBox="1"/>
          <p:nvPr/>
        </p:nvSpPr>
        <p:spPr>
          <a:xfrm>
            <a:off x="820648" y="5673723"/>
            <a:ext cx="8184916" cy="406784"/>
          </a:xfrm>
          <a:prstGeom prst="rect">
            <a:avLst/>
          </a:prstGeom>
        </p:spPr>
        <p:txBody>
          <a:bodyPr lIns="0" tIns="0" rIns="0" bIns="0" rtlCol="0" anchor="t">
            <a:spAutoFit/>
          </a:bodyPr>
          <a:lstStyle/>
          <a:p>
            <a:pPr>
              <a:lnSpc>
                <a:spcPts val="3422"/>
              </a:lnSpc>
              <a:spcBef>
                <a:spcPct val="0"/>
              </a:spcBef>
            </a:pPr>
            <a:r>
              <a:rPr lang="en-US" sz="2444">
                <a:solidFill>
                  <a:srgbClr val="504C44"/>
                </a:solidFill>
                <a:latin typeface="Open Sans"/>
              </a:rPr>
              <a:t>GIVEN A CERTIFICATE AND BIBLE</a:t>
            </a:r>
          </a:p>
        </p:txBody>
      </p:sp>
      <p:sp>
        <p:nvSpPr>
          <p:cNvPr id="8" name="TextBox 8"/>
          <p:cNvSpPr txBox="1"/>
          <p:nvPr/>
        </p:nvSpPr>
        <p:spPr>
          <a:xfrm>
            <a:off x="820648" y="6593381"/>
            <a:ext cx="8184916" cy="406784"/>
          </a:xfrm>
          <a:prstGeom prst="rect">
            <a:avLst/>
          </a:prstGeom>
        </p:spPr>
        <p:txBody>
          <a:bodyPr lIns="0" tIns="0" rIns="0" bIns="0" rtlCol="0" anchor="t">
            <a:spAutoFit/>
          </a:bodyPr>
          <a:lstStyle/>
          <a:p>
            <a:pPr>
              <a:lnSpc>
                <a:spcPts val="3422"/>
              </a:lnSpc>
              <a:spcBef>
                <a:spcPct val="0"/>
              </a:spcBef>
            </a:pPr>
            <a:r>
              <a:rPr lang="en-US" sz="2444">
                <a:solidFill>
                  <a:srgbClr val="504C44"/>
                </a:solidFill>
                <a:latin typeface="Open Sans"/>
              </a:rPr>
              <a:t>THE GOSPEL IS SHARED WITH FRIENDS AND FAMILY</a:t>
            </a:r>
          </a:p>
        </p:txBody>
      </p:sp>
      <p:sp>
        <p:nvSpPr>
          <p:cNvPr id="9" name="TextBox 9"/>
          <p:cNvSpPr txBox="1"/>
          <p:nvPr/>
        </p:nvSpPr>
        <p:spPr>
          <a:xfrm>
            <a:off x="820648" y="7513039"/>
            <a:ext cx="8184916" cy="406784"/>
          </a:xfrm>
          <a:prstGeom prst="rect">
            <a:avLst/>
          </a:prstGeom>
        </p:spPr>
        <p:txBody>
          <a:bodyPr lIns="0" tIns="0" rIns="0" bIns="0" rtlCol="0" anchor="t">
            <a:spAutoFit/>
          </a:bodyPr>
          <a:lstStyle/>
          <a:p>
            <a:pPr>
              <a:lnSpc>
                <a:spcPts val="3422"/>
              </a:lnSpc>
              <a:spcBef>
                <a:spcPct val="0"/>
              </a:spcBef>
            </a:pPr>
            <a:r>
              <a:rPr lang="en-US" sz="2444">
                <a:solidFill>
                  <a:srgbClr val="504C44"/>
                </a:solidFill>
                <a:latin typeface="Open Sans"/>
              </a:rPr>
              <a:t>MILLIONS OF CHILDREN HAVE GRADUATED</a:t>
            </a:r>
          </a:p>
        </p:txBody>
      </p:sp>
      <p:sp>
        <p:nvSpPr>
          <p:cNvPr id="10" name="TextBox 10"/>
          <p:cNvSpPr txBox="1"/>
          <p:nvPr/>
        </p:nvSpPr>
        <p:spPr>
          <a:xfrm>
            <a:off x="820648" y="8432697"/>
            <a:ext cx="8184916" cy="837561"/>
          </a:xfrm>
          <a:prstGeom prst="rect">
            <a:avLst/>
          </a:prstGeom>
        </p:spPr>
        <p:txBody>
          <a:bodyPr lIns="0" tIns="0" rIns="0" bIns="0" rtlCol="0" anchor="t">
            <a:spAutoFit/>
          </a:bodyPr>
          <a:lstStyle/>
          <a:p>
            <a:pPr>
              <a:lnSpc>
                <a:spcPts val="3422"/>
              </a:lnSpc>
              <a:spcBef>
                <a:spcPct val="0"/>
              </a:spcBef>
            </a:pPr>
            <a:r>
              <a:rPr lang="en-US" sz="2444">
                <a:solidFill>
                  <a:srgbClr val="504C44"/>
                </a:solidFill>
                <a:latin typeface="Open Sans"/>
              </a:rPr>
              <a:t>MILLIONS OF CHILDREN HAVE MADE DECISIONS FOR CHRIST </a:t>
            </a:r>
          </a:p>
        </p:txBody>
      </p:sp>
      <p:sp>
        <p:nvSpPr>
          <p:cNvPr id="11" name="AutoShape 11"/>
          <p:cNvSpPr/>
          <p:nvPr/>
        </p:nvSpPr>
        <p:spPr>
          <a:xfrm>
            <a:off x="3457982" y="822679"/>
            <a:ext cx="2536601" cy="0"/>
          </a:xfrm>
          <a:prstGeom prst="line">
            <a:avLst/>
          </a:prstGeom>
          <a:ln w="57150" cap="flat">
            <a:solidFill>
              <a:srgbClr val="CD1616"/>
            </a:solidFill>
            <a:prstDash val="solid"/>
            <a:headEnd type="none" w="sm" len="sm"/>
            <a:tailEnd type="none" w="sm" len="sm"/>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room with a group of people sitting in chairs&#10;&#10;Description automatically generated with low confidence">
            <a:extLst>
              <a:ext uri="{FF2B5EF4-FFF2-40B4-BE49-F238E27FC236}">
                <a16:creationId xmlns:a16="http://schemas.microsoft.com/office/drawing/2014/main" id="{50CA5ADD-B52E-C6CD-E0DF-30584DE83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74" r="1517" b="7146"/>
          <a:stretch/>
        </p:blipFill>
        <p:spPr>
          <a:xfrm>
            <a:off x="-48886" y="-62866"/>
            <a:ext cx="18336886" cy="10349866"/>
          </a:xfrm>
          <a:prstGeom prst="rect">
            <a:avLst/>
          </a:prstGeom>
        </p:spPr>
      </p:pic>
      <p:grpSp>
        <p:nvGrpSpPr>
          <p:cNvPr id="3" name="Group 3"/>
          <p:cNvGrpSpPr/>
          <p:nvPr/>
        </p:nvGrpSpPr>
        <p:grpSpPr>
          <a:xfrm>
            <a:off x="-48886" y="8496300"/>
            <a:ext cx="8024589" cy="1532947"/>
            <a:chOff x="0" y="0"/>
            <a:chExt cx="2909329" cy="471970"/>
          </a:xfrm>
        </p:grpSpPr>
        <p:sp>
          <p:nvSpPr>
            <p:cNvPr id="4" name="Freeform 4"/>
            <p:cNvSpPr/>
            <p:nvPr/>
          </p:nvSpPr>
          <p:spPr>
            <a:xfrm>
              <a:off x="0" y="0"/>
              <a:ext cx="2909329" cy="471970"/>
            </a:xfrm>
            <a:custGeom>
              <a:avLst/>
              <a:gdLst/>
              <a:ahLst/>
              <a:cxnLst/>
              <a:rect l="l" t="t" r="r" b="b"/>
              <a:pathLst>
                <a:path w="2909329" h="471970">
                  <a:moveTo>
                    <a:pt x="0" y="0"/>
                  </a:moveTo>
                  <a:lnTo>
                    <a:pt x="2909329" y="0"/>
                  </a:lnTo>
                  <a:lnTo>
                    <a:pt x="2909329" y="471970"/>
                  </a:lnTo>
                  <a:lnTo>
                    <a:pt x="0" y="471970"/>
                  </a:lnTo>
                  <a:close/>
                </a:path>
              </a:pathLst>
            </a:custGeom>
            <a:solidFill>
              <a:srgbClr val="F4F2F2">
                <a:alpha val="84706"/>
              </a:srgbClr>
            </a:solidFill>
          </p:spPr>
        </p:sp>
      </p:grpSp>
      <p:sp>
        <p:nvSpPr>
          <p:cNvPr id="5" name="TextBox 5"/>
          <p:cNvSpPr txBox="1"/>
          <p:nvPr/>
        </p:nvSpPr>
        <p:spPr>
          <a:xfrm>
            <a:off x="565414" y="9054928"/>
            <a:ext cx="6741189" cy="663340"/>
          </a:xfrm>
          <a:prstGeom prst="rect">
            <a:avLst/>
          </a:prstGeom>
        </p:spPr>
        <p:txBody>
          <a:bodyPr lIns="0" tIns="0" rIns="0" bIns="0" rtlCol="0" anchor="t">
            <a:spAutoFit/>
          </a:bodyPr>
          <a:lstStyle/>
          <a:p>
            <a:pPr>
              <a:lnSpc>
                <a:spcPts val="4685"/>
              </a:lnSpc>
            </a:pPr>
            <a:r>
              <a:rPr lang="en-US" sz="6007">
                <a:solidFill>
                  <a:srgbClr val="504C44"/>
                </a:solidFill>
                <a:latin typeface="Open Sans Bold Bold"/>
              </a:rPr>
              <a:t>MULTIPLICATION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549" y="0"/>
            <a:ext cx="18412549" cy="5279046"/>
            <a:chOff x="0" y="0"/>
            <a:chExt cx="24550066" cy="7038729"/>
          </a:xfrm>
        </p:grpSpPr>
        <p:pic>
          <p:nvPicPr>
            <p:cNvPr id="3" name="Picture 3"/>
            <p:cNvPicPr>
              <a:picLocks noChangeAspect="1"/>
            </p:cNvPicPr>
            <p:nvPr/>
          </p:nvPicPr>
          <p:blipFill>
            <a:blip r:embed="rId3"/>
            <a:srcRect t="23878" b="27332"/>
            <a:stretch>
              <a:fillRect/>
            </a:stretch>
          </p:blipFill>
          <p:spPr>
            <a:xfrm>
              <a:off x="0" y="0"/>
              <a:ext cx="24550066" cy="7038729"/>
            </a:xfrm>
            <a:prstGeom prst="rect">
              <a:avLst/>
            </a:prstGeom>
          </p:spPr>
        </p:pic>
      </p:grpSp>
      <p:sp>
        <p:nvSpPr>
          <p:cNvPr id="4" name="TextBox 4"/>
          <p:cNvSpPr txBox="1"/>
          <p:nvPr/>
        </p:nvSpPr>
        <p:spPr>
          <a:xfrm>
            <a:off x="3810000" y="5753100"/>
            <a:ext cx="10515600" cy="2173608"/>
          </a:xfrm>
          <a:prstGeom prst="rect">
            <a:avLst/>
          </a:prstGeom>
        </p:spPr>
        <p:txBody>
          <a:bodyPr wrap="square" lIns="0" tIns="0" rIns="0" bIns="0" rtlCol="0" anchor="t">
            <a:spAutoFit/>
          </a:bodyPr>
          <a:lstStyle/>
          <a:p>
            <a:pPr>
              <a:lnSpc>
                <a:spcPts val="9154"/>
              </a:lnSpc>
            </a:pPr>
            <a:r>
              <a:rPr lang="en-US" sz="6000">
                <a:solidFill>
                  <a:srgbClr val="545454"/>
                </a:solidFill>
                <a:latin typeface="Open Sans Bold"/>
              </a:rPr>
              <a:t>REACHING THE UNREACHED</a:t>
            </a:r>
          </a:p>
          <a:p>
            <a:pPr algn="ctr">
              <a:lnSpc>
                <a:spcPts val="8267"/>
              </a:lnSpc>
            </a:pPr>
            <a:endParaRPr lang="en-US" sz="5905" spc="1181">
              <a:solidFill>
                <a:srgbClr val="545454"/>
              </a:solidFill>
              <a:latin typeface="Open Sans Bold"/>
            </a:endParaRPr>
          </a:p>
        </p:txBody>
      </p:sp>
      <p:sp>
        <p:nvSpPr>
          <p:cNvPr id="5" name="TextBox 5"/>
          <p:cNvSpPr txBox="1"/>
          <p:nvPr/>
        </p:nvSpPr>
        <p:spPr>
          <a:xfrm>
            <a:off x="5771143" y="7271657"/>
            <a:ext cx="6593314" cy="1664037"/>
          </a:xfrm>
          <a:prstGeom prst="rect">
            <a:avLst/>
          </a:prstGeom>
        </p:spPr>
        <p:txBody>
          <a:bodyPr lIns="0" tIns="0" rIns="0" bIns="0" rtlCol="0" anchor="t">
            <a:spAutoFit/>
          </a:bodyPr>
          <a:lstStyle/>
          <a:p>
            <a:pPr algn="ctr">
              <a:lnSpc>
                <a:spcPts val="3306"/>
              </a:lnSpc>
            </a:pPr>
            <a:r>
              <a:rPr lang="en-US" sz="2350" spc="472" dirty="0">
                <a:solidFill>
                  <a:srgbClr val="504C44"/>
                </a:solidFill>
                <a:latin typeface="Open Sans Bold"/>
              </a:rPr>
              <a:t>MINISTRY PARTNERS DELIVER SHOEBOX GIFTS TO HARD TO REACH PEOPLE GROUPS ALL OVER THE WORLD.</a:t>
            </a:r>
          </a:p>
        </p:txBody>
      </p:sp>
      <p:sp>
        <p:nvSpPr>
          <p:cNvPr id="6" name="AutoShape 6"/>
          <p:cNvSpPr/>
          <p:nvPr/>
        </p:nvSpPr>
        <p:spPr>
          <a:xfrm>
            <a:off x="7799500" y="9583378"/>
            <a:ext cx="2536601" cy="0"/>
          </a:xfrm>
          <a:prstGeom prst="line">
            <a:avLst/>
          </a:prstGeom>
          <a:ln w="57150" cap="flat">
            <a:solidFill>
              <a:srgbClr val="CD1616"/>
            </a:solidFill>
            <a:prstDash val="solid"/>
            <a:headEnd type="none" w="sm" len="sm"/>
            <a:tailEnd type="none" w="sm" len="sm"/>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572284" y="0"/>
            <a:ext cx="13415366" cy="10287000"/>
            <a:chOff x="0" y="0"/>
            <a:chExt cx="17887154" cy="13716000"/>
          </a:xfrm>
        </p:grpSpPr>
        <p:pic>
          <p:nvPicPr>
            <p:cNvPr id="3" name="Picture 3"/>
            <p:cNvPicPr>
              <a:picLocks noChangeAspect="1"/>
            </p:cNvPicPr>
            <p:nvPr/>
          </p:nvPicPr>
          <p:blipFill>
            <a:blip r:embed="rId3"/>
            <a:srcRect l="8065" r="18602"/>
            <a:stretch>
              <a:fillRect/>
            </a:stretch>
          </p:blipFill>
          <p:spPr>
            <a:xfrm>
              <a:off x="0" y="0"/>
              <a:ext cx="17887154" cy="13716000"/>
            </a:xfrm>
            <a:prstGeom prst="rect">
              <a:avLst/>
            </a:prstGeom>
          </p:spPr>
        </p:pic>
      </p:grpSp>
      <p:sp>
        <p:nvSpPr>
          <p:cNvPr id="4" name="TextBox 4"/>
          <p:cNvSpPr txBox="1"/>
          <p:nvPr/>
        </p:nvSpPr>
        <p:spPr>
          <a:xfrm>
            <a:off x="11582400" y="4184968"/>
            <a:ext cx="5887648" cy="1917063"/>
          </a:xfrm>
          <a:prstGeom prst="rect">
            <a:avLst/>
          </a:prstGeom>
        </p:spPr>
        <p:txBody>
          <a:bodyPr wrap="square" lIns="0" tIns="0" rIns="0" bIns="0" rtlCol="0" anchor="t">
            <a:spAutoFit/>
          </a:bodyPr>
          <a:lstStyle/>
          <a:p>
            <a:pPr>
              <a:lnSpc>
                <a:spcPts val="9154"/>
              </a:lnSpc>
            </a:pPr>
            <a:r>
              <a:rPr lang="en-US" sz="5400">
                <a:solidFill>
                  <a:srgbClr val="545454"/>
                </a:solidFill>
                <a:latin typeface="Open Sans Bold"/>
              </a:rPr>
              <a:t>MULTIPLICATION</a:t>
            </a:r>
          </a:p>
          <a:p>
            <a:pPr>
              <a:lnSpc>
                <a:spcPts val="5599"/>
              </a:lnSpc>
            </a:pPr>
            <a:endParaRPr lang="en-US" sz="6000" spc="799">
              <a:solidFill>
                <a:srgbClr val="504C44"/>
              </a:solidFill>
              <a:latin typeface="Open Sans Bold"/>
            </a:endParaRPr>
          </a:p>
        </p:txBody>
      </p:sp>
      <p:sp>
        <p:nvSpPr>
          <p:cNvPr id="5" name="AutoShape 5"/>
          <p:cNvSpPr/>
          <p:nvPr/>
        </p:nvSpPr>
        <p:spPr>
          <a:xfrm>
            <a:off x="13236799" y="3695700"/>
            <a:ext cx="2536601" cy="0"/>
          </a:xfrm>
          <a:prstGeom prst="line">
            <a:avLst/>
          </a:prstGeom>
          <a:ln w="57150" cap="flat">
            <a:solidFill>
              <a:srgbClr val="CD1616"/>
            </a:solidFill>
            <a:prstDash val="solid"/>
            <a:headEnd type="none" w="sm" len="sm"/>
            <a:tailEnd type="none" w="sm" len="sm"/>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905C1E-40C4-ACC3-E920-90410B4E0367}"/>
              </a:ext>
            </a:extLst>
          </p:cNvPr>
          <p:cNvPicPr>
            <a:picLocks noChangeAspect="1"/>
          </p:cNvPicPr>
          <p:nvPr/>
        </p:nvPicPr>
        <p:blipFill>
          <a:blip r:embed="rId3"/>
          <a:stretch>
            <a:fillRect/>
          </a:stretch>
        </p:blipFill>
        <p:spPr>
          <a:xfrm>
            <a:off x="0" y="-16798"/>
            <a:ext cx="18258234" cy="10303798"/>
          </a:xfrm>
          <a:prstGeom prst="rect">
            <a:avLst/>
          </a:prstGeom>
        </p:spPr>
      </p:pic>
    </p:spTree>
    <p:extLst>
      <p:ext uri="{BB962C8B-B14F-4D97-AF65-F5344CB8AC3E}">
        <p14:creationId xmlns:p14="http://schemas.microsoft.com/office/powerpoint/2010/main" val="894200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hildren throwing confetti&#10;&#10;Description automatically generated with medium confidence">
            <a:extLst>
              <a:ext uri="{FF2B5EF4-FFF2-40B4-BE49-F238E27FC236}">
                <a16:creationId xmlns:a16="http://schemas.microsoft.com/office/drawing/2014/main" id="{2E647195-C8F2-D789-F437-819267BCEB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 t="15625" r="-25"/>
          <a:stretch/>
        </p:blipFill>
        <p:spPr>
          <a:xfrm>
            <a:off x="0" y="0"/>
            <a:ext cx="18288000" cy="10287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628348"/>
            <a:ext cx="6096000" cy="3823601"/>
            <a:chOff x="0" y="0"/>
            <a:chExt cx="8128000" cy="5098135"/>
          </a:xfrm>
        </p:grpSpPr>
        <p:pic>
          <p:nvPicPr>
            <p:cNvPr id="3" name="Picture 3"/>
            <p:cNvPicPr>
              <a:picLocks noChangeAspect="1"/>
            </p:cNvPicPr>
            <p:nvPr/>
          </p:nvPicPr>
          <p:blipFill>
            <a:blip r:embed="rId3"/>
            <a:srcRect l="4910" r="4910"/>
            <a:stretch>
              <a:fillRect/>
            </a:stretch>
          </p:blipFill>
          <p:spPr>
            <a:xfrm>
              <a:off x="0" y="0"/>
              <a:ext cx="8128000" cy="5098135"/>
            </a:xfrm>
            <a:prstGeom prst="rect">
              <a:avLst/>
            </a:prstGeom>
          </p:spPr>
        </p:pic>
      </p:grpSp>
      <p:grpSp>
        <p:nvGrpSpPr>
          <p:cNvPr id="4" name="Group 4"/>
          <p:cNvGrpSpPr/>
          <p:nvPr/>
        </p:nvGrpSpPr>
        <p:grpSpPr>
          <a:xfrm>
            <a:off x="6096000" y="2628348"/>
            <a:ext cx="6096000" cy="3823601"/>
            <a:chOff x="0" y="0"/>
            <a:chExt cx="8128000" cy="5098135"/>
          </a:xfrm>
        </p:grpSpPr>
        <p:pic>
          <p:nvPicPr>
            <p:cNvPr id="5" name="Picture 5"/>
            <p:cNvPicPr>
              <a:picLocks noChangeAspect="1"/>
            </p:cNvPicPr>
            <p:nvPr/>
          </p:nvPicPr>
          <p:blipFill>
            <a:blip r:embed="rId4"/>
            <a:srcRect l="5113" r="5113"/>
            <a:stretch>
              <a:fillRect/>
            </a:stretch>
          </p:blipFill>
          <p:spPr>
            <a:xfrm>
              <a:off x="0" y="0"/>
              <a:ext cx="8128000" cy="5098135"/>
            </a:xfrm>
            <a:prstGeom prst="rect">
              <a:avLst/>
            </a:prstGeom>
          </p:spPr>
        </p:pic>
      </p:grpSp>
      <p:grpSp>
        <p:nvGrpSpPr>
          <p:cNvPr id="8" name="Group 8"/>
          <p:cNvGrpSpPr/>
          <p:nvPr/>
        </p:nvGrpSpPr>
        <p:grpSpPr>
          <a:xfrm>
            <a:off x="12192000" y="6451949"/>
            <a:ext cx="6094800" cy="3863626"/>
            <a:chOff x="0" y="0"/>
            <a:chExt cx="2047584" cy="1250897"/>
          </a:xfrm>
        </p:grpSpPr>
        <p:sp>
          <p:nvSpPr>
            <p:cNvPr id="9" name="Freeform 9"/>
            <p:cNvSpPr/>
            <p:nvPr/>
          </p:nvSpPr>
          <p:spPr>
            <a:xfrm>
              <a:off x="0" y="0"/>
              <a:ext cx="2047584" cy="1250897"/>
            </a:xfrm>
            <a:custGeom>
              <a:avLst/>
              <a:gdLst/>
              <a:ahLst/>
              <a:cxnLst/>
              <a:rect l="l" t="t" r="r" b="b"/>
              <a:pathLst>
                <a:path w="2047584" h="1250897">
                  <a:moveTo>
                    <a:pt x="0" y="0"/>
                  </a:moveTo>
                  <a:lnTo>
                    <a:pt x="2047584" y="0"/>
                  </a:lnTo>
                  <a:lnTo>
                    <a:pt x="2047584" y="1250897"/>
                  </a:lnTo>
                  <a:lnTo>
                    <a:pt x="0" y="1250897"/>
                  </a:lnTo>
                  <a:close/>
                </a:path>
              </a:pathLst>
            </a:custGeom>
            <a:solidFill>
              <a:srgbClr val="504C44"/>
            </a:solidFill>
          </p:spPr>
        </p:sp>
      </p:grpSp>
      <p:grpSp>
        <p:nvGrpSpPr>
          <p:cNvPr id="10" name="Group 10"/>
          <p:cNvGrpSpPr/>
          <p:nvPr/>
        </p:nvGrpSpPr>
        <p:grpSpPr>
          <a:xfrm>
            <a:off x="6096000" y="6451949"/>
            <a:ext cx="6096000" cy="3863626"/>
            <a:chOff x="0" y="0"/>
            <a:chExt cx="1973656" cy="1250897"/>
          </a:xfrm>
        </p:grpSpPr>
        <p:sp>
          <p:nvSpPr>
            <p:cNvPr id="11" name="Freeform 11"/>
            <p:cNvSpPr/>
            <p:nvPr/>
          </p:nvSpPr>
          <p:spPr>
            <a:xfrm>
              <a:off x="0" y="0"/>
              <a:ext cx="1973655" cy="1250897"/>
            </a:xfrm>
            <a:custGeom>
              <a:avLst/>
              <a:gdLst/>
              <a:ahLst/>
              <a:cxnLst/>
              <a:rect l="l" t="t" r="r" b="b"/>
              <a:pathLst>
                <a:path w="1973655" h="1250897">
                  <a:moveTo>
                    <a:pt x="0" y="0"/>
                  </a:moveTo>
                  <a:lnTo>
                    <a:pt x="1973655" y="0"/>
                  </a:lnTo>
                  <a:lnTo>
                    <a:pt x="1973655" y="1250897"/>
                  </a:lnTo>
                  <a:lnTo>
                    <a:pt x="0" y="1250897"/>
                  </a:lnTo>
                  <a:close/>
                </a:path>
              </a:pathLst>
            </a:custGeom>
            <a:solidFill>
              <a:srgbClr val="F4F2F2">
                <a:alpha val="60000"/>
              </a:srgbClr>
            </a:solidFill>
          </p:spPr>
        </p:sp>
      </p:grpSp>
      <p:grpSp>
        <p:nvGrpSpPr>
          <p:cNvPr id="12" name="Group 12"/>
          <p:cNvGrpSpPr/>
          <p:nvPr/>
        </p:nvGrpSpPr>
        <p:grpSpPr>
          <a:xfrm>
            <a:off x="0" y="6451949"/>
            <a:ext cx="6096000" cy="3863626"/>
            <a:chOff x="0" y="0"/>
            <a:chExt cx="1973656" cy="1250897"/>
          </a:xfrm>
        </p:grpSpPr>
        <p:sp>
          <p:nvSpPr>
            <p:cNvPr id="13" name="Freeform 13"/>
            <p:cNvSpPr/>
            <p:nvPr/>
          </p:nvSpPr>
          <p:spPr>
            <a:xfrm>
              <a:off x="0" y="0"/>
              <a:ext cx="1973655" cy="1250897"/>
            </a:xfrm>
            <a:custGeom>
              <a:avLst/>
              <a:gdLst/>
              <a:ahLst/>
              <a:cxnLst/>
              <a:rect l="l" t="t" r="r" b="b"/>
              <a:pathLst>
                <a:path w="1973655" h="1250897">
                  <a:moveTo>
                    <a:pt x="0" y="0"/>
                  </a:moveTo>
                  <a:lnTo>
                    <a:pt x="1973655" y="0"/>
                  </a:lnTo>
                  <a:lnTo>
                    <a:pt x="1973655" y="1250897"/>
                  </a:lnTo>
                  <a:lnTo>
                    <a:pt x="0" y="1250897"/>
                  </a:lnTo>
                  <a:close/>
                </a:path>
              </a:pathLst>
            </a:custGeom>
            <a:solidFill>
              <a:srgbClr val="F4F2F2">
                <a:alpha val="29804"/>
              </a:srgbClr>
            </a:solidFill>
          </p:spPr>
        </p:sp>
      </p:grpSp>
      <p:grpSp>
        <p:nvGrpSpPr>
          <p:cNvPr id="14" name="Group 14"/>
          <p:cNvGrpSpPr/>
          <p:nvPr/>
        </p:nvGrpSpPr>
        <p:grpSpPr>
          <a:xfrm>
            <a:off x="0" y="306437"/>
            <a:ext cx="12192000" cy="2050769"/>
            <a:chOff x="0" y="0"/>
            <a:chExt cx="3821208" cy="631399"/>
          </a:xfrm>
        </p:grpSpPr>
        <p:sp>
          <p:nvSpPr>
            <p:cNvPr id="15" name="Freeform 15"/>
            <p:cNvSpPr/>
            <p:nvPr/>
          </p:nvSpPr>
          <p:spPr>
            <a:xfrm>
              <a:off x="0" y="0"/>
              <a:ext cx="3821207" cy="631399"/>
            </a:xfrm>
            <a:custGeom>
              <a:avLst/>
              <a:gdLst/>
              <a:ahLst/>
              <a:cxnLst/>
              <a:rect l="l" t="t" r="r" b="b"/>
              <a:pathLst>
                <a:path w="3821207" h="631399">
                  <a:moveTo>
                    <a:pt x="0" y="0"/>
                  </a:moveTo>
                  <a:lnTo>
                    <a:pt x="3821207" y="0"/>
                  </a:lnTo>
                  <a:lnTo>
                    <a:pt x="3821207" y="631399"/>
                  </a:lnTo>
                  <a:lnTo>
                    <a:pt x="0" y="631399"/>
                  </a:lnTo>
                  <a:close/>
                </a:path>
              </a:pathLst>
            </a:custGeom>
            <a:solidFill>
              <a:srgbClr val="CD1616"/>
            </a:solidFill>
          </p:spPr>
        </p:sp>
      </p:grpSp>
      <p:sp>
        <p:nvSpPr>
          <p:cNvPr id="16" name="TextBox 16"/>
          <p:cNvSpPr txBox="1"/>
          <p:nvPr/>
        </p:nvSpPr>
        <p:spPr>
          <a:xfrm>
            <a:off x="1957426" y="7698030"/>
            <a:ext cx="1706142" cy="1748712"/>
          </a:xfrm>
          <a:prstGeom prst="rect">
            <a:avLst/>
          </a:prstGeom>
        </p:spPr>
        <p:txBody>
          <a:bodyPr lIns="0" tIns="0" rIns="0" bIns="0" rtlCol="0" anchor="t">
            <a:spAutoFit/>
          </a:bodyPr>
          <a:lstStyle/>
          <a:p>
            <a:pPr>
              <a:lnSpc>
                <a:spcPts val="7039"/>
              </a:lnSpc>
              <a:spcBef>
                <a:spcPct val="0"/>
              </a:spcBef>
            </a:pPr>
            <a:r>
              <a:rPr lang="en-US" sz="5028">
                <a:solidFill>
                  <a:srgbClr val="504C44"/>
                </a:solidFill>
                <a:latin typeface="Open Sans Bold"/>
              </a:rPr>
              <a:t>PRAY </a:t>
            </a:r>
          </a:p>
        </p:txBody>
      </p:sp>
      <p:sp>
        <p:nvSpPr>
          <p:cNvPr id="17" name="TextBox 17"/>
          <p:cNvSpPr txBox="1"/>
          <p:nvPr/>
        </p:nvSpPr>
        <p:spPr>
          <a:xfrm>
            <a:off x="7188077" y="7428468"/>
            <a:ext cx="3911846" cy="2634537"/>
          </a:xfrm>
          <a:prstGeom prst="rect">
            <a:avLst/>
          </a:prstGeom>
        </p:spPr>
        <p:txBody>
          <a:bodyPr lIns="0" tIns="0" rIns="0" bIns="0" rtlCol="0" anchor="t">
            <a:spAutoFit/>
          </a:bodyPr>
          <a:lstStyle/>
          <a:p>
            <a:pPr algn="ctr">
              <a:lnSpc>
                <a:spcPts val="7039"/>
              </a:lnSpc>
              <a:spcBef>
                <a:spcPct val="0"/>
              </a:spcBef>
            </a:pPr>
            <a:r>
              <a:rPr lang="en-US" sz="5028">
                <a:solidFill>
                  <a:srgbClr val="504C44"/>
                </a:solidFill>
                <a:latin typeface="Open Sans Bold"/>
              </a:rPr>
              <a:t>PACK MORE SHOEBOXES </a:t>
            </a:r>
          </a:p>
        </p:txBody>
      </p:sp>
      <p:sp>
        <p:nvSpPr>
          <p:cNvPr id="18" name="TextBox 18"/>
          <p:cNvSpPr txBox="1"/>
          <p:nvPr/>
        </p:nvSpPr>
        <p:spPr>
          <a:xfrm>
            <a:off x="13250921" y="7418943"/>
            <a:ext cx="4206499" cy="1748663"/>
          </a:xfrm>
          <a:prstGeom prst="rect">
            <a:avLst/>
          </a:prstGeom>
        </p:spPr>
        <p:txBody>
          <a:bodyPr lIns="0" tIns="0" rIns="0" bIns="0" rtlCol="0" anchor="t">
            <a:spAutoFit/>
          </a:bodyPr>
          <a:lstStyle/>
          <a:p>
            <a:pPr algn="ctr">
              <a:lnSpc>
                <a:spcPts val="7042"/>
              </a:lnSpc>
              <a:spcBef>
                <a:spcPct val="0"/>
              </a:spcBef>
            </a:pPr>
            <a:r>
              <a:rPr lang="en-US" sz="5030">
                <a:solidFill>
                  <a:srgbClr val="FFFFFF"/>
                </a:solidFill>
                <a:latin typeface="Open Sans Bold"/>
              </a:rPr>
              <a:t>CONSIDER PARTNERING</a:t>
            </a:r>
          </a:p>
        </p:txBody>
      </p:sp>
      <p:sp>
        <p:nvSpPr>
          <p:cNvPr id="19" name="TextBox 19"/>
          <p:cNvSpPr txBox="1"/>
          <p:nvPr/>
        </p:nvSpPr>
        <p:spPr>
          <a:xfrm>
            <a:off x="2724772" y="429320"/>
            <a:ext cx="6419228" cy="1709752"/>
          </a:xfrm>
          <a:prstGeom prst="rect">
            <a:avLst/>
          </a:prstGeom>
        </p:spPr>
        <p:txBody>
          <a:bodyPr lIns="0" tIns="0" rIns="0" bIns="0" rtlCol="0" anchor="t">
            <a:spAutoFit/>
          </a:bodyPr>
          <a:lstStyle/>
          <a:p>
            <a:pPr algn="ctr">
              <a:lnSpc>
                <a:spcPts val="6909"/>
              </a:lnSpc>
            </a:pPr>
            <a:r>
              <a:rPr lang="en-US" sz="4935" spc="987">
                <a:solidFill>
                  <a:srgbClr val="FFFFFF"/>
                </a:solidFill>
                <a:latin typeface="Open Sans Bold"/>
              </a:rPr>
              <a:t>HOW YOU CAN </a:t>
            </a:r>
          </a:p>
          <a:p>
            <a:pPr algn="ctr">
              <a:lnSpc>
                <a:spcPts val="6909"/>
              </a:lnSpc>
            </a:pPr>
            <a:r>
              <a:rPr lang="en-US" sz="4935" spc="987">
                <a:solidFill>
                  <a:srgbClr val="FFFFFF"/>
                </a:solidFill>
                <a:latin typeface="Open Sans Bold"/>
              </a:rPr>
              <a:t>GET INVOLVED</a:t>
            </a:r>
          </a:p>
        </p:txBody>
      </p:sp>
      <p:pic>
        <p:nvPicPr>
          <p:cNvPr id="23" name="Picture 22" descr="A group of people posing for a photo&#10;&#10;Description automatically generated">
            <a:extLst>
              <a:ext uri="{FF2B5EF4-FFF2-40B4-BE49-F238E27FC236}">
                <a16:creationId xmlns:a16="http://schemas.microsoft.com/office/drawing/2014/main" id="{F8B4834C-E019-BBD7-4818-33BE240D3397}"/>
              </a:ext>
            </a:extLst>
          </p:cNvPr>
          <p:cNvPicPr>
            <a:picLocks noChangeAspect="1"/>
          </p:cNvPicPr>
          <p:nvPr/>
        </p:nvPicPr>
        <p:blipFill rotWithShape="1">
          <a:blip r:embed="rId5">
            <a:extLst>
              <a:ext uri="{28A0092B-C50C-407E-A947-70E740481C1C}">
                <a14:useLocalDpi xmlns:a14="http://schemas.microsoft.com/office/drawing/2010/main" val="0"/>
              </a:ext>
            </a:extLst>
          </a:blip>
          <a:srcRect l="13825" t="21154" r="36766" b="34429"/>
          <a:stretch/>
        </p:blipFill>
        <p:spPr>
          <a:xfrm>
            <a:off x="12191997" y="2628347"/>
            <a:ext cx="6096003" cy="38236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34444" y="1197073"/>
            <a:ext cx="9753556" cy="2652681"/>
            <a:chOff x="0" y="0"/>
            <a:chExt cx="3184148" cy="865995"/>
          </a:xfrm>
        </p:grpSpPr>
        <p:sp>
          <p:nvSpPr>
            <p:cNvPr id="3" name="Freeform 3"/>
            <p:cNvSpPr/>
            <p:nvPr/>
          </p:nvSpPr>
          <p:spPr>
            <a:xfrm>
              <a:off x="0" y="0"/>
              <a:ext cx="3184148" cy="865995"/>
            </a:xfrm>
            <a:custGeom>
              <a:avLst/>
              <a:gdLst/>
              <a:ahLst/>
              <a:cxnLst/>
              <a:rect l="l" t="t" r="r" b="b"/>
              <a:pathLst>
                <a:path w="3184148" h="865995">
                  <a:moveTo>
                    <a:pt x="0" y="0"/>
                  </a:moveTo>
                  <a:lnTo>
                    <a:pt x="3184148" y="0"/>
                  </a:lnTo>
                  <a:lnTo>
                    <a:pt x="3184148" y="865995"/>
                  </a:lnTo>
                  <a:lnTo>
                    <a:pt x="0" y="865995"/>
                  </a:lnTo>
                  <a:close/>
                </a:path>
              </a:pathLst>
            </a:custGeom>
            <a:solidFill>
              <a:srgbClr val="CD1616"/>
            </a:solidFill>
          </p:spPr>
        </p:sp>
      </p:grpSp>
      <p:grpSp>
        <p:nvGrpSpPr>
          <p:cNvPr id="4" name="Group 4"/>
          <p:cNvGrpSpPr/>
          <p:nvPr/>
        </p:nvGrpSpPr>
        <p:grpSpPr>
          <a:xfrm>
            <a:off x="8534444" y="3849753"/>
            <a:ext cx="9753556" cy="2652681"/>
            <a:chOff x="0" y="0"/>
            <a:chExt cx="3184148" cy="865995"/>
          </a:xfrm>
        </p:grpSpPr>
        <p:sp>
          <p:nvSpPr>
            <p:cNvPr id="5" name="Freeform 5"/>
            <p:cNvSpPr/>
            <p:nvPr/>
          </p:nvSpPr>
          <p:spPr>
            <a:xfrm>
              <a:off x="0" y="0"/>
              <a:ext cx="3184148" cy="865995"/>
            </a:xfrm>
            <a:custGeom>
              <a:avLst/>
              <a:gdLst/>
              <a:ahLst/>
              <a:cxnLst/>
              <a:rect l="l" t="t" r="r" b="b"/>
              <a:pathLst>
                <a:path w="3184148" h="865995">
                  <a:moveTo>
                    <a:pt x="0" y="0"/>
                  </a:moveTo>
                  <a:lnTo>
                    <a:pt x="3184148" y="0"/>
                  </a:lnTo>
                  <a:lnTo>
                    <a:pt x="3184148" y="865995"/>
                  </a:lnTo>
                  <a:lnTo>
                    <a:pt x="0" y="865995"/>
                  </a:lnTo>
                  <a:close/>
                </a:path>
              </a:pathLst>
            </a:custGeom>
            <a:solidFill>
              <a:srgbClr val="F4F2F2">
                <a:alpha val="60000"/>
              </a:srgbClr>
            </a:solidFill>
          </p:spPr>
        </p:sp>
      </p:grpSp>
      <p:grpSp>
        <p:nvGrpSpPr>
          <p:cNvPr id="6" name="Group 6"/>
          <p:cNvGrpSpPr/>
          <p:nvPr/>
        </p:nvGrpSpPr>
        <p:grpSpPr>
          <a:xfrm>
            <a:off x="8534444" y="6502434"/>
            <a:ext cx="9753556" cy="2652681"/>
            <a:chOff x="0" y="0"/>
            <a:chExt cx="3184148" cy="865995"/>
          </a:xfrm>
        </p:grpSpPr>
        <p:sp>
          <p:nvSpPr>
            <p:cNvPr id="7" name="Freeform 7"/>
            <p:cNvSpPr/>
            <p:nvPr/>
          </p:nvSpPr>
          <p:spPr>
            <a:xfrm>
              <a:off x="0" y="0"/>
              <a:ext cx="3184148" cy="865995"/>
            </a:xfrm>
            <a:custGeom>
              <a:avLst/>
              <a:gdLst/>
              <a:ahLst/>
              <a:cxnLst/>
              <a:rect l="l" t="t" r="r" b="b"/>
              <a:pathLst>
                <a:path w="3184148" h="865995">
                  <a:moveTo>
                    <a:pt x="0" y="0"/>
                  </a:moveTo>
                  <a:lnTo>
                    <a:pt x="3184148" y="0"/>
                  </a:lnTo>
                  <a:lnTo>
                    <a:pt x="3184148" y="865995"/>
                  </a:lnTo>
                  <a:lnTo>
                    <a:pt x="0" y="865995"/>
                  </a:lnTo>
                  <a:close/>
                </a:path>
              </a:pathLst>
            </a:custGeom>
            <a:solidFill>
              <a:srgbClr val="F4F2F2">
                <a:alpha val="29804"/>
              </a:srgbClr>
            </a:solidFill>
          </p:spPr>
        </p:sp>
      </p:grpSp>
      <p:grpSp>
        <p:nvGrpSpPr>
          <p:cNvPr id="8" name="Group 8"/>
          <p:cNvGrpSpPr/>
          <p:nvPr/>
        </p:nvGrpSpPr>
        <p:grpSpPr>
          <a:xfrm>
            <a:off x="17143" y="1197073"/>
            <a:ext cx="5022088" cy="7958042"/>
            <a:chOff x="22857" y="0"/>
            <a:chExt cx="6696118" cy="10610722"/>
          </a:xfrm>
        </p:grpSpPr>
        <p:pic>
          <p:nvPicPr>
            <p:cNvPr id="9" name="Picture 9"/>
            <p:cNvPicPr>
              <a:picLocks noChangeAspect="1"/>
            </p:cNvPicPr>
            <p:nvPr/>
          </p:nvPicPr>
          <p:blipFill>
            <a:blip r:embed="rId3"/>
            <a:srcRect l="32152" r="32152"/>
            <a:stretch>
              <a:fillRect/>
            </a:stretch>
          </p:blipFill>
          <p:spPr>
            <a:xfrm>
              <a:off x="22857" y="0"/>
              <a:ext cx="6696118" cy="10610722"/>
            </a:xfrm>
            <a:prstGeom prst="rect">
              <a:avLst/>
            </a:prstGeom>
          </p:spPr>
        </p:pic>
      </p:grpSp>
      <p:sp>
        <p:nvSpPr>
          <p:cNvPr id="10" name="TextBox 10"/>
          <p:cNvSpPr txBox="1"/>
          <p:nvPr/>
        </p:nvSpPr>
        <p:spPr>
          <a:xfrm rot="-5400000">
            <a:off x="2722040" y="4197838"/>
            <a:ext cx="8126414" cy="1788139"/>
          </a:xfrm>
          <a:prstGeom prst="rect">
            <a:avLst/>
          </a:prstGeom>
        </p:spPr>
        <p:txBody>
          <a:bodyPr lIns="0" tIns="0" rIns="0" bIns="0" rtlCol="0" anchor="t">
            <a:spAutoFit/>
          </a:bodyPr>
          <a:lstStyle/>
          <a:p>
            <a:pPr algn="ctr">
              <a:lnSpc>
                <a:spcPts val="7168"/>
              </a:lnSpc>
            </a:pPr>
            <a:r>
              <a:rPr lang="en-US" sz="5120">
                <a:solidFill>
                  <a:srgbClr val="504C44"/>
                </a:solidFill>
                <a:latin typeface="Inter Bold"/>
              </a:rPr>
              <a:t>OPERATION CHRISTMAS </a:t>
            </a:r>
          </a:p>
          <a:p>
            <a:pPr algn="ctr">
              <a:lnSpc>
                <a:spcPts val="7168"/>
              </a:lnSpc>
              <a:spcBef>
                <a:spcPct val="0"/>
              </a:spcBef>
            </a:pPr>
            <a:r>
              <a:rPr lang="en-US" sz="5120">
                <a:solidFill>
                  <a:srgbClr val="504C44"/>
                </a:solidFill>
                <a:latin typeface="Inter Bold"/>
              </a:rPr>
              <a:t>CHILD</a:t>
            </a:r>
          </a:p>
        </p:txBody>
      </p:sp>
      <p:sp>
        <p:nvSpPr>
          <p:cNvPr id="11" name="TextBox 11"/>
          <p:cNvSpPr txBox="1"/>
          <p:nvPr/>
        </p:nvSpPr>
        <p:spPr>
          <a:xfrm>
            <a:off x="11062631" y="7064409"/>
            <a:ext cx="4697182" cy="1368424"/>
          </a:xfrm>
          <a:prstGeom prst="rect">
            <a:avLst/>
          </a:prstGeom>
        </p:spPr>
        <p:txBody>
          <a:bodyPr lIns="0" tIns="0" rIns="0" bIns="0" rtlCol="0" anchor="t">
            <a:spAutoFit/>
          </a:bodyPr>
          <a:lstStyle/>
          <a:p>
            <a:pPr>
              <a:lnSpc>
                <a:spcPts val="11200"/>
              </a:lnSpc>
              <a:spcBef>
                <a:spcPct val="0"/>
              </a:spcBef>
            </a:pPr>
            <a:r>
              <a:rPr lang="en-US" sz="8000">
                <a:solidFill>
                  <a:srgbClr val="504C44"/>
                </a:solidFill>
                <a:latin typeface="Open Sans Bold"/>
              </a:rPr>
              <a:t>PARTNER</a:t>
            </a:r>
          </a:p>
        </p:txBody>
      </p:sp>
      <p:sp>
        <p:nvSpPr>
          <p:cNvPr id="12" name="TextBox 12"/>
          <p:cNvSpPr txBox="1"/>
          <p:nvPr/>
        </p:nvSpPr>
        <p:spPr>
          <a:xfrm>
            <a:off x="11625784" y="4415681"/>
            <a:ext cx="2676831" cy="1368424"/>
          </a:xfrm>
          <a:prstGeom prst="rect">
            <a:avLst/>
          </a:prstGeom>
        </p:spPr>
        <p:txBody>
          <a:bodyPr lIns="0" tIns="0" rIns="0" bIns="0" rtlCol="0" anchor="t">
            <a:spAutoFit/>
          </a:bodyPr>
          <a:lstStyle/>
          <a:p>
            <a:pPr>
              <a:lnSpc>
                <a:spcPts val="11200"/>
              </a:lnSpc>
              <a:spcBef>
                <a:spcPct val="0"/>
              </a:spcBef>
            </a:pPr>
            <a:r>
              <a:rPr lang="en-US" sz="8000">
                <a:solidFill>
                  <a:srgbClr val="504C44"/>
                </a:solidFill>
                <a:latin typeface="Open Sans Bold"/>
              </a:rPr>
              <a:t>PACK</a:t>
            </a:r>
          </a:p>
        </p:txBody>
      </p:sp>
      <p:sp>
        <p:nvSpPr>
          <p:cNvPr id="13" name="TextBox 13"/>
          <p:cNvSpPr txBox="1"/>
          <p:nvPr/>
        </p:nvSpPr>
        <p:spPr>
          <a:xfrm>
            <a:off x="11616516" y="1763061"/>
            <a:ext cx="2695367" cy="1368304"/>
          </a:xfrm>
          <a:prstGeom prst="rect">
            <a:avLst/>
          </a:prstGeom>
        </p:spPr>
        <p:txBody>
          <a:bodyPr lIns="0" tIns="0" rIns="0" bIns="0" rtlCol="0" anchor="t">
            <a:spAutoFit/>
          </a:bodyPr>
          <a:lstStyle/>
          <a:p>
            <a:pPr>
              <a:lnSpc>
                <a:spcPts val="11206"/>
              </a:lnSpc>
              <a:spcBef>
                <a:spcPct val="0"/>
              </a:spcBef>
            </a:pPr>
            <a:r>
              <a:rPr lang="en-US" sz="8004">
                <a:solidFill>
                  <a:srgbClr val="FFFFFF"/>
                </a:solidFill>
                <a:latin typeface="Open Sans Bold"/>
              </a:rPr>
              <a:t>PRAY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1399" y="3771900"/>
            <a:ext cx="2536601" cy="0"/>
          </a:xfrm>
          <a:prstGeom prst="line">
            <a:avLst/>
          </a:prstGeom>
          <a:ln w="57150" cap="flat">
            <a:solidFill>
              <a:srgbClr val="CD1616"/>
            </a:solidFill>
            <a:prstDash val="solid"/>
            <a:headEnd type="none" w="sm" len="sm"/>
            <a:tailEnd type="none" w="sm" len="sm"/>
          </a:ln>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53200" y="6808398"/>
            <a:ext cx="639830" cy="499067"/>
          </a:xfrm>
          <a:prstGeom prst="rect">
            <a:avLst/>
          </a:prstGeom>
        </p:spPr>
      </p:pic>
      <p:sp>
        <p:nvSpPr>
          <p:cNvPr id="6" name="TextBox 6"/>
          <p:cNvSpPr txBox="1"/>
          <p:nvPr/>
        </p:nvSpPr>
        <p:spPr>
          <a:xfrm>
            <a:off x="440236" y="1026446"/>
            <a:ext cx="9846764" cy="2267511"/>
          </a:xfrm>
          <a:prstGeom prst="rect">
            <a:avLst/>
          </a:prstGeom>
        </p:spPr>
        <p:txBody>
          <a:bodyPr lIns="0" tIns="0" rIns="0" bIns="0" rtlCol="0" anchor="t">
            <a:spAutoFit/>
          </a:bodyPr>
          <a:lstStyle/>
          <a:p>
            <a:pPr>
              <a:lnSpc>
                <a:spcPts val="9154"/>
              </a:lnSpc>
            </a:pPr>
            <a:r>
              <a:rPr lang="en-US" sz="6539">
                <a:solidFill>
                  <a:srgbClr val="545454"/>
                </a:solidFill>
                <a:latin typeface="Open Sans Bold"/>
              </a:rPr>
              <a:t>MISSION </a:t>
            </a:r>
          </a:p>
          <a:p>
            <a:pPr>
              <a:lnSpc>
                <a:spcPts val="9154"/>
              </a:lnSpc>
            </a:pPr>
            <a:r>
              <a:rPr lang="en-US" sz="6539">
                <a:solidFill>
                  <a:srgbClr val="545454"/>
                </a:solidFill>
                <a:latin typeface="Open Sans Bold"/>
              </a:rPr>
              <a:t>STATEMENT</a:t>
            </a:r>
          </a:p>
        </p:txBody>
      </p:sp>
      <p:sp>
        <p:nvSpPr>
          <p:cNvPr id="7" name="TextBox 7"/>
          <p:cNvSpPr txBox="1"/>
          <p:nvPr/>
        </p:nvSpPr>
        <p:spPr>
          <a:xfrm>
            <a:off x="1138490" y="4905294"/>
            <a:ext cx="6692722" cy="2145524"/>
          </a:xfrm>
          <a:prstGeom prst="rect">
            <a:avLst/>
          </a:prstGeom>
        </p:spPr>
        <p:txBody>
          <a:bodyPr lIns="0" tIns="0" rIns="0" bIns="0" rtlCol="0" anchor="t">
            <a:spAutoFit/>
          </a:bodyPr>
          <a:lstStyle/>
          <a:p>
            <a:pPr>
              <a:lnSpc>
                <a:spcPts val="3375"/>
              </a:lnSpc>
            </a:pPr>
            <a:r>
              <a:rPr lang="en-US" sz="2250">
                <a:solidFill>
                  <a:srgbClr val="606060"/>
                </a:solidFill>
                <a:latin typeface="Open Sans Bold"/>
              </a:rPr>
              <a:t>The mission of Operation Christmas Child is to demonstrate God’s love in a tangible way to children in need around the world and together with the local church worldwide, to share the Good News of Jesus Christ.</a:t>
            </a: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84085">
            <a:off x="339782" y="4738475"/>
            <a:ext cx="642552" cy="501190"/>
          </a:xfrm>
          <a:prstGeom prst="rect">
            <a:avLst/>
          </a:prstGeom>
        </p:spPr>
      </p:pic>
      <p:pic>
        <p:nvPicPr>
          <p:cNvPr id="12" name="Picture 11" descr="A group of children sitting in chairs&#10;&#10;Description automatically generated with medium confidence">
            <a:extLst>
              <a:ext uri="{FF2B5EF4-FFF2-40B4-BE49-F238E27FC236}">
                <a16:creationId xmlns:a16="http://schemas.microsoft.com/office/drawing/2014/main" id="{01AB18C9-871A-EC20-E149-567CE2549E3E}"/>
              </a:ext>
            </a:extLst>
          </p:cNvPr>
          <p:cNvPicPr>
            <a:picLocks noChangeAspect="1"/>
          </p:cNvPicPr>
          <p:nvPr/>
        </p:nvPicPr>
        <p:blipFill rotWithShape="1">
          <a:blip r:embed="rId5">
            <a:extLst>
              <a:ext uri="{28A0092B-C50C-407E-A947-70E740481C1C}">
                <a14:useLocalDpi xmlns:a14="http://schemas.microsoft.com/office/drawing/2010/main" val="0"/>
              </a:ext>
            </a:extLst>
          </a:blip>
          <a:srcRect l="5495" r="28271"/>
          <a:stretch/>
        </p:blipFill>
        <p:spPr>
          <a:xfrm>
            <a:off x="8067872" y="0"/>
            <a:ext cx="10220128" cy="10287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5400000">
            <a:off x="2722040" y="4197838"/>
            <a:ext cx="8126414" cy="1788139"/>
          </a:xfrm>
          <a:prstGeom prst="rect">
            <a:avLst/>
          </a:prstGeom>
        </p:spPr>
        <p:txBody>
          <a:bodyPr lIns="0" tIns="0" rIns="0" bIns="0" rtlCol="0" anchor="t">
            <a:spAutoFit/>
          </a:bodyPr>
          <a:lstStyle/>
          <a:p>
            <a:pPr algn="ctr">
              <a:lnSpc>
                <a:spcPts val="7168"/>
              </a:lnSpc>
            </a:pPr>
            <a:r>
              <a:rPr lang="en-US" sz="5120">
                <a:solidFill>
                  <a:srgbClr val="504C44"/>
                </a:solidFill>
                <a:latin typeface="Inter Bold"/>
              </a:rPr>
              <a:t>OPERATION CHRISTMAS </a:t>
            </a:r>
          </a:p>
          <a:p>
            <a:pPr algn="ctr">
              <a:lnSpc>
                <a:spcPts val="7168"/>
              </a:lnSpc>
              <a:spcBef>
                <a:spcPct val="0"/>
              </a:spcBef>
            </a:pPr>
            <a:r>
              <a:rPr lang="en-US" sz="5120">
                <a:solidFill>
                  <a:srgbClr val="504C44"/>
                </a:solidFill>
                <a:latin typeface="Inter Bold"/>
              </a:rPr>
              <a:t>CHILD</a:t>
            </a:r>
          </a:p>
        </p:txBody>
      </p:sp>
      <p:grpSp>
        <p:nvGrpSpPr>
          <p:cNvPr id="5" name="Group 5"/>
          <p:cNvGrpSpPr/>
          <p:nvPr/>
        </p:nvGrpSpPr>
        <p:grpSpPr>
          <a:xfrm>
            <a:off x="8534444" y="3962954"/>
            <a:ext cx="9753556" cy="2856946"/>
            <a:chOff x="0" y="0"/>
            <a:chExt cx="3184148" cy="865995"/>
          </a:xfrm>
        </p:grpSpPr>
        <p:sp>
          <p:nvSpPr>
            <p:cNvPr id="6" name="Freeform 6"/>
            <p:cNvSpPr/>
            <p:nvPr/>
          </p:nvSpPr>
          <p:spPr>
            <a:xfrm>
              <a:off x="0" y="0"/>
              <a:ext cx="3184148" cy="865995"/>
            </a:xfrm>
            <a:custGeom>
              <a:avLst/>
              <a:gdLst/>
              <a:ahLst/>
              <a:cxnLst/>
              <a:rect l="l" t="t" r="r" b="b"/>
              <a:pathLst>
                <a:path w="3184148" h="865995">
                  <a:moveTo>
                    <a:pt x="0" y="0"/>
                  </a:moveTo>
                  <a:lnTo>
                    <a:pt x="3184148" y="0"/>
                  </a:lnTo>
                  <a:lnTo>
                    <a:pt x="3184148" y="865995"/>
                  </a:lnTo>
                  <a:lnTo>
                    <a:pt x="0" y="865995"/>
                  </a:lnTo>
                  <a:close/>
                </a:path>
              </a:pathLst>
            </a:custGeom>
            <a:solidFill>
              <a:srgbClr val="CD1616"/>
            </a:solidFill>
          </p:spPr>
          <p:txBody>
            <a:bodyPr/>
            <a:lstStyle/>
            <a:p>
              <a:endParaRPr lang="en-US"/>
            </a:p>
          </p:txBody>
        </p:sp>
      </p:grpSp>
      <p:grpSp>
        <p:nvGrpSpPr>
          <p:cNvPr id="7" name="Group 7"/>
          <p:cNvGrpSpPr/>
          <p:nvPr/>
        </p:nvGrpSpPr>
        <p:grpSpPr>
          <a:xfrm>
            <a:off x="8534444" y="6819900"/>
            <a:ext cx="9753556" cy="2335215"/>
            <a:chOff x="0" y="0"/>
            <a:chExt cx="3184148" cy="865995"/>
          </a:xfrm>
        </p:grpSpPr>
        <p:sp>
          <p:nvSpPr>
            <p:cNvPr id="8" name="Freeform 8"/>
            <p:cNvSpPr/>
            <p:nvPr/>
          </p:nvSpPr>
          <p:spPr>
            <a:xfrm>
              <a:off x="0" y="0"/>
              <a:ext cx="3184148" cy="865995"/>
            </a:xfrm>
            <a:custGeom>
              <a:avLst/>
              <a:gdLst/>
              <a:ahLst/>
              <a:cxnLst/>
              <a:rect l="l" t="t" r="r" b="b"/>
              <a:pathLst>
                <a:path w="3184148" h="865995">
                  <a:moveTo>
                    <a:pt x="0" y="0"/>
                  </a:moveTo>
                  <a:lnTo>
                    <a:pt x="3184148" y="0"/>
                  </a:lnTo>
                  <a:lnTo>
                    <a:pt x="3184148" y="865995"/>
                  </a:lnTo>
                  <a:lnTo>
                    <a:pt x="0" y="865995"/>
                  </a:lnTo>
                  <a:close/>
                </a:path>
              </a:pathLst>
            </a:custGeom>
            <a:solidFill>
              <a:srgbClr val="F4F2F2">
                <a:alpha val="29804"/>
              </a:srgbClr>
            </a:solidFill>
          </p:spPr>
        </p:sp>
      </p:grpSp>
      <p:sp>
        <p:nvSpPr>
          <p:cNvPr id="9" name="TextBox 9"/>
          <p:cNvSpPr txBox="1"/>
          <p:nvPr/>
        </p:nvSpPr>
        <p:spPr>
          <a:xfrm>
            <a:off x="11062631" y="7064409"/>
            <a:ext cx="4697182" cy="1368424"/>
          </a:xfrm>
          <a:prstGeom prst="rect">
            <a:avLst/>
          </a:prstGeom>
        </p:spPr>
        <p:txBody>
          <a:bodyPr lIns="0" tIns="0" rIns="0" bIns="0" rtlCol="0" anchor="t">
            <a:spAutoFit/>
          </a:bodyPr>
          <a:lstStyle/>
          <a:p>
            <a:pPr>
              <a:lnSpc>
                <a:spcPts val="11200"/>
              </a:lnSpc>
              <a:spcBef>
                <a:spcPct val="0"/>
              </a:spcBef>
            </a:pPr>
            <a:r>
              <a:rPr lang="en-US" sz="8000">
                <a:solidFill>
                  <a:srgbClr val="504C44"/>
                </a:solidFill>
                <a:latin typeface="Open Sans Bold"/>
              </a:rPr>
              <a:t>PARTNER</a:t>
            </a:r>
          </a:p>
        </p:txBody>
      </p:sp>
      <p:sp>
        <p:nvSpPr>
          <p:cNvPr id="10" name="TextBox 10"/>
          <p:cNvSpPr txBox="1"/>
          <p:nvPr/>
        </p:nvSpPr>
        <p:spPr>
          <a:xfrm>
            <a:off x="11625784" y="4415681"/>
            <a:ext cx="2676831" cy="1368424"/>
          </a:xfrm>
          <a:prstGeom prst="rect">
            <a:avLst/>
          </a:prstGeom>
        </p:spPr>
        <p:txBody>
          <a:bodyPr lIns="0" tIns="0" rIns="0" bIns="0" rtlCol="0" anchor="t">
            <a:spAutoFit/>
          </a:bodyPr>
          <a:lstStyle/>
          <a:p>
            <a:pPr>
              <a:lnSpc>
                <a:spcPts val="11200"/>
              </a:lnSpc>
              <a:spcBef>
                <a:spcPct val="0"/>
              </a:spcBef>
            </a:pPr>
            <a:r>
              <a:rPr lang="en-US" sz="8000">
                <a:solidFill>
                  <a:srgbClr val="FFFFFF"/>
                </a:solidFill>
                <a:latin typeface="Open Sans Bold"/>
              </a:rPr>
              <a:t>PACK</a:t>
            </a:r>
          </a:p>
        </p:txBody>
      </p:sp>
      <p:grpSp>
        <p:nvGrpSpPr>
          <p:cNvPr id="11" name="Group 11"/>
          <p:cNvGrpSpPr/>
          <p:nvPr/>
        </p:nvGrpSpPr>
        <p:grpSpPr>
          <a:xfrm>
            <a:off x="8534444" y="1197073"/>
            <a:ext cx="9753556" cy="2652681"/>
            <a:chOff x="0" y="0"/>
            <a:chExt cx="3184148" cy="865995"/>
          </a:xfrm>
        </p:grpSpPr>
        <p:sp>
          <p:nvSpPr>
            <p:cNvPr id="12" name="Freeform 12"/>
            <p:cNvSpPr/>
            <p:nvPr/>
          </p:nvSpPr>
          <p:spPr>
            <a:xfrm>
              <a:off x="0" y="0"/>
              <a:ext cx="3184148" cy="865995"/>
            </a:xfrm>
            <a:custGeom>
              <a:avLst/>
              <a:gdLst/>
              <a:ahLst/>
              <a:cxnLst/>
              <a:rect l="l" t="t" r="r" b="b"/>
              <a:pathLst>
                <a:path w="3184148" h="865995">
                  <a:moveTo>
                    <a:pt x="0" y="0"/>
                  </a:moveTo>
                  <a:lnTo>
                    <a:pt x="3184148" y="0"/>
                  </a:lnTo>
                  <a:lnTo>
                    <a:pt x="3184148" y="865995"/>
                  </a:lnTo>
                  <a:lnTo>
                    <a:pt x="0" y="865995"/>
                  </a:lnTo>
                  <a:close/>
                </a:path>
              </a:pathLst>
            </a:custGeom>
            <a:solidFill>
              <a:srgbClr val="FDFDFD"/>
            </a:solidFill>
          </p:spPr>
        </p:sp>
      </p:grpSp>
      <p:sp>
        <p:nvSpPr>
          <p:cNvPr id="13" name="TextBox 13"/>
          <p:cNvSpPr txBox="1"/>
          <p:nvPr/>
        </p:nvSpPr>
        <p:spPr>
          <a:xfrm>
            <a:off x="11616516" y="1763061"/>
            <a:ext cx="2695367" cy="1368304"/>
          </a:xfrm>
          <a:prstGeom prst="rect">
            <a:avLst/>
          </a:prstGeom>
        </p:spPr>
        <p:txBody>
          <a:bodyPr lIns="0" tIns="0" rIns="0" bIns="0" rtlCol="0" anchor="t">
            <a:spAutoFit/>
          </a:bodyPr>
          <a:lstStyle/>
          <a:p>
            <a:pPr>
              <a:lnSpc>
                <a:spcPts val="11206"/>
              </a:lnSpc>
              <a:spcBef>
                <a:spcPct val="0"/>
              </a:spcBef>
            </a:pPr>
            <a:r>
              <a:rPr lang="en-US" sz="8004">
                <a:solidFill>
                  <a:srgbClr val="504D4D"/>
                </a:solidFill>
                <a:latin typeface="Open Sans Bold"/>
              </a:rPr>
              <a:t>PRAY</a:t>
            </a:r>
          </a:p>
        </p:txBody>
      </p:sp>
      <p:grpSp>
        <p:nvGrpSpPr>
          <p:cNvPr id="16" name="Group 4">
            <a:extLst>
              <a:ext uri="{FF2B5EF4-FFF2-40B4-BE49-F238E27FC236}">
                <a16:creationId xmlns:a16="http://schemas.microsoft.com/office/drawing/2014/main" id="{66B955E0-FEB9-4E7B-585C-B816CBF3CBC3}"/>
              </a:ext>
            </a:extLst>
          </p:cNvPr>
          <p:cNvGrpSpPr/>
          <p:nvPr/>
        </p:nvGrpSpPr>
        <p:grpSpPr>
          <a:xfrm>
            <a:off x="17143" y="1197073"/>
            <a:ext cx="5621658" cy="7958042"/>
            <a:chOff x="931136" y="0"/>
            <a:chExt cx="4135472" cy="5098135"/>
          </a:xfrm>
        </p:grpSpPr>
        <p:pic>
          <p:nvPicPr>
            <p:cNvPr id="17" name="Picture 5">
              <a:extLst>
                <a:ext uri="{FF2B5EF4-FFF2-40B4-BE49-F238E27FC236}">
                  <a16:creationId xmlns:a16="http://schemas.microsoft.com/office/drawing/2014/main" id="{D9E877DC-3857-8C6A-22F4-EE6E041D833A}"/>
                </a:ext>
              </a:extLst>
            </p:cNvPr>
            <p:cNvPicPr>
              <a:picLocks noChangeAspect="1"/>
            </p:cNvPicPr>
            <p:nvPr/>
          </p:nvPicPr>
          <p:blipFill rotWithShape="1">
            <a:blip r:embed="rId3"/>
            <a:srcRect l="34129" t="-2227" r="20194" b="2227"/>
            <a:stretch/>
          </p:blipFill>
          <p:spPr>
            <a:xfrm>
              <a:off x="931136" y="0"/>
              <a:ext cx="4135472" cy="5098135"/>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rot="-5400000">
            <a:off x="3035304" y="4249430"/>
            <a:ext cx="8126414" cy="1788139"/>
          </a:xfrm>
          <a:prstGeom prst="rect">
            <a:avLst/>
          </a:prstGeom>
        </p:spPr>
        <p:txBody>
          <a:bodyPr lIns="0" tIns="0" rIns="0" bIns="0" rtlCol="0" anchor="t">
            <a:spAutoFit/>
          </a:bodyPr>
          <a:lstStyle/>
          <a:p>
            <a:pPr algn="ctr">
              <a:lnSpc>
                <a:spcPts val="7168"/>
              </a:lnSpc>
            </a:pPr>
            <a:r>
              <a:rPr lang="en-US" sz="5120">
                <a:solidFill>
                  <a:srgbClr val="504C44"/>
                </a:solidFill>
                <a:latin typeface="Inter Bold"/>
              </a:rPr>
              <a:t>OPERATION CHRISTMAS </a:t>
            </a:r>
          </a:p>
          <a:p>
            <a:pPr algn="ctr">
              <a:lnSpc>
                <a:spcPts val="7168"/>
              </a:lnSpc>
              <a:spcBef>
                <a:spcPct val="0"/>
              </a:spcBef>
            </a:pPr>
            <a:r>
              <a:rPr lang="en-US" sz="5120">
                <a:solidFill>
                  <a:srgbClr val="504C44"/>
                </a:solidFill>
                <a:latin typeface="Inter Bold"/>
              </a:rPr>
              <a:t>CHILD</a:t>
            </a:r>
          </a:p>
        </p:txBody>
      </p:sp>
      <p:grpSp>
        <p:nvGrpSpPr>
          <p:cNvPr id="5" name="Group 5"/>
          <p:cNvGrpSpPr/>
          <p:nvPr/>
        </p:nvGrpSpPr>
        <p:grpSpPr>
          <a:xfrm>
            <a:off x="8534444" y="1197073"/>
            <a:ext cx="9753556" cy="2652681"/>
            <a:chOff x="0" y="0"/>
            <a:chExt cx="3184148" cy="865995"/>
          </a:xfrm>
        </p:grpSpPr>
        <p:sp>
          <p:nvSpPr>
            <p:cNvPr id="6" name="Freeform 6"/>
            <p:cNvSpPr/>
            <p:nvPr/>
          </p:nvSpPr>
          <p:spPr>
            <a:xfrm>
              <a:off x="0" y="0"/>
              <a:ext cx="3184148" cy="865995"/>
            </a:xfrm>
            <a:custGeom>
              <a:avLst/>
              <a:gdLst/>
              <a:ahLst/>
              <a:cxnLst/>
              <a:rect l="l" t="t" r="r" b="b"/>
              <a:pathLst>
                <a:path w="3184148" h="865995">
                  <a:moveTo>
                    <a:pt x="0" y="0"/>
                  </a:moveTo>
                  <a:lnTo>
                    <a:pt x="3184148" y="0"/>
                  </a:lnTo>
                  <a:lnTo>
                    <a:pt x="3184148" y="865995"/>
                  </a:lnTo>
                  <a:lnTo>
                    <a:pt x="0" y="865995"/>
                  </a:lnTo>
                  <a:close/>
                </a:path>
              </a:pathLst>
            </a:custGeom>
            <a:solidFill>
              <a:srgbClr val="FDFDFD"/>
            </a:solidFill>
          </p:spPr>
        </p:sp>
      </p:grpSp>
      <p:grpSp>
        <p:nvGrpSpPr>
          <p:cNvPr id="7" name="Group 7"/>
          <p:cNvGrpSpPr/>
          <p:nvPr/>
        </p:nvGrpSpPr>
        <p:grpSpPr>
          <a:xfrm>
            <a:off x="8534444" y="6498481"/>
            <a:ext cx="9753556" cy="2652681"/>
            <a:chOff x="0" y="0"/>
            <a:chExt cx="3184148" cy="865995"/>
          </a:xfrm>
        </p:grpSpPr>
        <p:sp>
          <p:nvSpPr>
            <p:cNvPr id="8" name="Freeform 8"/>
            <p:cNvSpPr/>
            <p:nvPr/>
          </p:nvSpPr>
          <p:spPr>
            <a:xfrm>
              <a:off x="0" y="0"/>
              <a:ext cx="3184148" cy="865995"/>
            </a:xfrm>
            <a:custGeom>
              <a:avLst/>
              <a:gdLst/>
              <a:ahLst/>
              <a:cxnLst/>
              <a:rect l="l" t="t" r="r" b="b"/>
              <a:pathLst>
                <a:path w="3184148" h="865995">
                  <a:moveTo>
                    <a:pt x="0" y="0"/>
                  </a:moveTo>
                  <a:lnTo>
                    <a:pt x="3184148" y="0"/>
                  </a:lnTo>
                  <a:lnTo>
                    <a:pt x="3184148" y="865995"/>
                  </a:lnTo>
                  <a:lnTo>
                    <a:pt x="0" y="865995"/>
                  </a:lnTo>
                  <a:close/>
                </a:path>
              </a:pathLst>
            </a:custGeom>
            <a:solidFill>
              <a:srgbClr val="CD1616"/>
            </a:solidFill>
          </p:spPr>
        </p:sp>
      </p:grpSp>
      <p:grpSp>
        <p:nvGrpSpPr>
          <p:cNvPr id="9" name="Group 9"/>
          <p:cNvGrpSpPr/>
          <p:nvPr/>
        </p:nvGrpSpPr>
        <p:grpSpPr>
          <a:xfrm>
            <a:off x="8534444" y="3849753"/>
            <a:ext cx="9753556" cy="2652681"/>
            <a:chOff x="0" y="0"/>
            <a:chExt cx="3184148" cy="865995"/>
          </a:xfrm>
        </p:grpSpPr>
        <p:sp>
          <p:nvSpPr>
            <p:cNvPr id="10" name="Freeform 10"/>
            <p:cNvSpPr/>
            <p:nvPr/>
          </p:nvSpPr>
          <p:spPr>
            <a:xfrm>
              <a:off x="0" y="0"/>
              <a:ext cx="3184148" cy="865995"/>
            </a:xfrm>
            <a:custGeom>
              <a:avLst/>
              <a:gdLst/>
              <a:ahLst/>
              <a:cxnLst/>
              <a:rect l="l" t="t" r="r" b="b"/>
              <a:pathLst>
                <a:path w="3184148" h="865995">
                  <a:moveTo>
                    <a:pt x="0" y="0"/>
                  </a:moveTo>
                  <a:lnTo>
                    <a:pt x="3184148" y="0"/>
                  </a:lnTo>
                  <a:lnTo>
                    <a:pt x="3184148" y="865995"/>
                  </a:lnTo>
                  <a:lnTo>
                    <a:pt x="0" y="865995"/>
                  </a:lnTo>
                  <a:close/>
                </a:path>
              </a:pathLst>
            </a:custGeom>
            <a:solidFill>
              <a:srgbClr val="F4F2F2">
                <a:alpha val="60000"/>
              </a:srgbClr>
            </a:solidFill>
          </p:spPr>
        </p:sp>
      </p:grpSp>
      <p:sp>
        <p:nvSpPr>
          <p:cNvPr id="11" name="TextBox 11"/>
          <p:cNvSpPr txBox="1"/>
          <p:nvPr/>
        </p:nvSpPr>
        <p:spPr>
          <a:xfrm>
            <a:off x="11062631" y="7064409"/>
            <a:ext cx="4697182" cy="1368424"/>
          </a:xfrm>
          <a:prstGeom prst="rect">
            <a:avLst/>
          </a:prstGeom>
        </p:spPr>
        <p:txBody>
          <a:bodyPr lIns="0" tIns="0" rIns="0" bIns="0" rtlCol="0" anchor="t">
            <a:spAutoFit/>
          </a:bodyPr>
          <a:lstStyle/>
          <a:p>
            <a:pPr>
              <a:lnSpc>
                <a:spcPts val="11200"/>
              </a:lnSpc>
              <a:spcBef>
                <a:spcPct val="0"/>
              </a:spcBef>
            </a:pPr>
            <a:r>
              <a:rPr lang="en-US" sz="8000">
                <a:solidFill>
                  <a:srgbClr val="FFFFFF"/>
                </a:solidFill>
                <a:latin typeface="Open Sans Bold"/>
              </a:rPr>
              <a:t>PARTNER</a:t>
            </a:r>
          </a:p>
        </p:txBody>
      </p:sp>
      <p:sp>
        <p:nvSpPr>
          <p:cNvPr id="12" name="TextBox 12"/>
          <p:cNvSpPr txBox="1"/>
          <p:nvPr/>
        </p:nvSpPr>
        <p:spPr>
          <a:xfrm>
            <a:off x="11625784" y="4415681"/>
            <a:ext cx="2676831" cy="1368424"/>
          </a:xfrm>
          <a:prstGeom prst="rect">
            <a:avLst/>
          </a:prstGeom>
        </p:spPr>
        <p:txBody>
          <a:bodyPr lIns="0" tIns="0" rIns="0" bIns="0" rtlCol="0" anchor="t">
            <a:spAutoFit/>
          </a:bodyPr>
          <a:lstStyle/>
          <a:p>
            <a:pPr>
              <a:lnSpc>
                <a:spcPts val="11200"/>
              </a:lnSpc>
              <a:spcBef>
                <a:spcPct val="0"/>
              </a:spcBef>
            </a:pPr>
            <a:r>
              <a:rPr lang="en-US" sz="8000">
                <a:solidFill>
                  <a:srgbClr val="504C44"/>
                </a:solidFill>
                <a:latin typeface="Open Sans Bold"/>
              </a:rPr>
              <a:t>PACK</a:t>
            </a:r>
          </a:p>
        </p:txBody>
      </p:sp>
      <p:sp>
        <p:nvSpPr>
          <p:cNvPr id="13" name="TextBox 13"/>
          <p:cNvSpPr txBox="1"/>
          <p:nvPr/>
        </p:nvSpPr>
        <p:spPr>
          <a:xfrm>
            <a:off x="11616516" y="1763061"/>
            <a:ext cx="2695367" cy="1368304"/>
          </a:xfrm>
          <a:prstGeom prst="rect">
            <a:avLst/>
          </a:prstGeom>
        </p:spPr>
        <p:txBody>
          <a:bodyPr lIns="0" tIns="0" rIns="0" bIns="0" rtlCol="0" anchor="t">
            <a:spAutoFit/>
          </a:bodyPr>
          <a:lstStyle/>
          <a:p>
            <a:pPr>
              <a:lnSpc>
                <a:spcPts val="11206"/>
              </a:lnSpc>
              <a:spcBef>
                <a:spcPct val="0"/>
              </a:spcBef>
            </a:pPr>
            <a:r>
              <a:rPr lang="en-US" sz="8004">
                <a:solidFill>
                  <a:srgbClr val="504D4D"/>
                </a:solidFill>
                <a:latin typeface="Open Sans Bold"/>
              </a:rPr>
              <a:t>PRAY</a:t>
            </a:r>
          </a:p>
        </p:txBody>
      </p:sp>
      <p:pic>
        <p:nvPicPr>
          <p:cNvPr id="14" name="Picture 13" descr="A group of people posing for a photo&#10;&#10;Description automatically generated">
            <a:extLst>
              <a:ext uri="{FF2B5EF4-FFF2-40B4-BE49-F238E27FC236}">
                <a16:creationId xmlns:a16="http://schemas.microsoft.com/office/drawing/2014/main" id="{6A315C7F-95A9-1200-DE1F-1915A6EB4977}"/>
              </a:ext>
            </a:extLst>
          </p:cNvPr>
          <p:cNvPicPr>
            <a:picLocks noChangeAspect="1"/>
          </p:cNvPicPr>
          <p:nvPr/>
        </p:nvPicPr>
        <p:blipFill rotWithShape="1">
          <a:blip r:embed="rId3">
            <a:extLst>
              <a:ext uri="{28A0092B-C50C-407E-A947-70E740481C1C}">
                <a14:useLocalDpi xmlns:a14="http://schemas.microsoft.com/office/drawing/2010/main" val="0"/>
              </a:ext>
            </a:extLst>
          </a:blip>
          <a:srcRect l="18186" t="13865" r="49094" b="17153"/>
          <a:stretch/>
        </p:blipFill>
        <p:spPr>
          <a:xfrm>
            <a:off x="0" y="1193120"/>
            <a:ext cx="5410200" cy="795804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48F377-07A9-9D38-D837-683551D28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706" y="0"/>
            <a:ext cx="13312588" cy="10287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09769"/>
            <a:ext cx="18342387" cy="6762957"/>
            <a:chOff x="0" y="0"/>
            <a:chExt cx="24456516" cy="9017275"/>
          </a:xfrm>
        </p:grpSpPr>
        <p:pic>
          <p:nvPicPr>
            <p:cNvPr id="3" name="Picture 3"/>
            <p:cNvPicPr>
              <a:picLocks noChangeAspect="1"/>
            </p:cNvPicPr>
            <p:nvPr/>
          </p:nvPicPr>
          <p:blipFill>
            <a:blip r:embed="rId3"/>
            <a:srcRect t="16066" b="28627"/>
            <a:stretch>
              <a:fillRect/>
            </a:stretch>
          </p:blipFill>
          <p:spPr>
            <a:xfrm>
              <a:off x="0" y="0"/>
              <a:ext cx="24456516" cy="9017275"/>
            </a:xfrm>
            <a:prstGeom prst="rect">
              <a:avLst/>
            </a:prstGeom>
          </p:spPr>
        </p:pic>
      </p:grpSp>
      <p:grpSp>
        <p:nvGrpSpPr>
          <p:cNvPr id="4" name="Group 4"/>
          <p:cNvGrpSpPr/>
          <p:nvPr/>
        </p:nvGrpSpPr>
        <p:grpSpPr>
          <a:xfrm>
            <a:off x="3138930" y="7752067"/>
            <a:ext cx="12010140" cy="2534933"/>
            <a:chOff x="0" y="0"/>
            <a:chExt cx="4381331" cy="1098956"/>
          </a:xfrm>
        </p:grpSpPr>
        <p:sp>
          <p:nvSpPr>
            <p:cNvPr id="5" name="Freeform 5"/>
            <p:cNvSpPr/>
            <p:nvPr/>
          </p:nvSpPr>
          <p:spPr>
            <a:xfrm>
              <a:off x="0" y="0"/>
              <a:ext cx="4381331" cy="1098956"/>
            </a:xfrm>
            <a:custGeom>
              <a:avLst/>
              <a:gdLst/>
              <a:ahLst/>
              <a:cxnLst/>
              <a:rect l="l" t="t" r="r" b="b"/>
              <a:pathLst>
                <a:path w="4381331" h="1098956">
                  <a:moveTo>
                    <a:pt x="0" y="0"/>
                  </a:moveTo>
                  <a:lnTo>
                    <a:pt x="4381331" y="0"/>
                  </a:lnTo>
                  <a:lnTo>
                    <a:pt x="4381331" y="1098956"/>
                  </a:lnTo>
                  <a:lnTo>
                    <a:pt x="0" y="1098956"/>
                  </a:lnTo>
                  <a:close/>
                </a:path>
              </a:pathLst>
            </a:custGeom>
            <a:solidFill>
              <a:srgbClr val="F4F2F2"/>
            </a:solidFill>
          </p:spPr>
        </p:sp>
      </p:grpSp>
      <p:sp>
        <p:nvSpPr>
          <p:cNvPr id="6" name="TextBox 6"/>
          <p:cNvSpPr txBox="1"/>
          <p:nvPr/>
        </p:nvSpPr>
        <p:spPr>
          <a:xfrm>
            <a:off x="1028700" y="605822"/>
            <a:ext cx="16230600" cy="946150"/>
          </a:xfrm>
          <a:prstGeom prst="rect">
            <a:avLst/>
          </a:prstGeom>
        </p:spPr>
        <p:txBody>
          <a:bodyPr lIns="0" tIns="0" rIns="0" bIns="0" rtlCol="0" anchor="t">
            <a:spAutoFit/>
          </a:bodyPr>
          <a:lstStyle/>
          <a:p>
            <a:pPr algn="ctr">
              <a:lnSpc>
                <a:spcPts val="7699"/>
              </a:lnSpc>
              <a:spcBef>
                <a:spcPct val="0"/>
              </a:spcBef>
            </a:pPr>
            <a:r>
              <a:rPr lang="en-US" sz="5499">
                <a:solidFill>
                  <a:srgbClr val="504C44"/>
                </a:solidFill>
                <a:latin typeface="Inter Bold"/>
              </a:rPr>
              <a:t>AREA TEAMS</a:t>
            </a:r>
          </a:p>
        </p:txBody>
      </p:sp>
      <p:sp>
        <p:nvSpPr>
          <p:cNvPr id="7" name="TextBox 7"/>
          <p:cNvSpPr txBox="1"/>
          <p:nvPr/>
        </p:nvSpPr>
        <p:spPr>
          <a:xfrm>
            <a:off x="4978384" y="8502645"/>
            <a:ext cx="8331232" cy="1077218"/>
          </a:xfrm>
          <a:prstGeom prst="rect">
            <a:avLst/>
          </a:prstGeom>
        </p:spPr>
        <p:txBody>
          <a:bodyPr lIns="0" tIns="0" rIns="0" bIns="0" rtlCol="0" anchor="t">
            <a:spAutoFit/>
          </a:bodyPr>
          <a:lstStyle/>
          <a:p>
            <a:pPr algn="ctr">
              <a:lnSpc>
                <a:spcPts val="4192"/>
              </a:lnSpc>
              <a:spcBef>
                <a:spcPct val="0"/>
              </a:spcBef>
            </a:pPr>
            <a:r>
              <a:rPr lang="en-US" sz="4000">
                <a:solidFill>
                  <a:srgbClr val="565656"/>
                </a:solidFill>
                <a:latin typeface="Open Sans Bold"/>
              </a:rPr>
              <a:t>AREA TEAMS MOBILISE PEOPLE AND MULTIPLY SHOEBOX GIFTS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8340853" y="3502786"/>
            <a:ext cx="1606295" cy="0"/>
          </a:xfrm>
          <a:prstGeom prst="line">
            <a:avLst/>
          </a:prstGeom>
          <a:ln w="28575" cap="flat">
            <a:solidFill>
              <a:srgbClr val="CD1616"/>
            </a:solidFill>
            <a:prstDash val="solid"/>
            <a:headEnd type="none" w="sm" len="sm"/>
            <a:tailEnd type="none" w="sm" len="sm"/>
          </a:ln>
        </p:spPr>
      </p:sp>
      <p:sp>
        <p:nvSpPr>
          <p:cNvPr id="5" name="TextBox 5"/>
          <p:cNvSpPr txBox="1"/>
          <p:nvPr/>
        </p:nvSpPr>
        <p:spPr>
          <a:xfrm>
            <a:off x="3379839" y="2163464"/>
            <a:ext cx="11528317" cy="830039"/>
          </a:xfrm>
          <a:prstGeom prst="rect">
            <a:avLst/>
          </a:prstGeom>
        </p:spPr>
        <p:txBody>
          <a:bodyPr wrap="square" lIns="0" tIns="0" rIns="0" bIns="0" rtlCol="0" anchor="t">
            <a:spAutoFit/>
          </a:bodyPr>
          <a:lstStyle/>
          <a:p>
            <a:pPr algn="ctr">
              <a:lnSpc>
                <a:spcPts val="6767"/>
              </a:lnSpc>
              <a:spcBef>
                <a:spcPct val="0"/>
              </a:spcBef>
            </a:pPr>
            <a:r>
              <a:rPr lang="en-US" sz="4833">
                <a:solidFill>
                  <a:srgbClr val="504C44"/>
                </a:solidFill>
                <a:latin typeface="Inter Bold"/>
              </a:rPr>
              <a:t>EVERY SHOEBOX MATTERS</a:t>
            </a:r>
          </a:p>
        </p:txBody>
      </p:sp>
      <p:sp>
        <p:nvSpPr>
          <p:cNvPr id="6" name="TextBox 6"/>
          <p:cNvSpPr txBox="1"/>
          <p:nvPr/>
        </p:nvSpPr>
        <p:spPr>
          <a:xfrm>
            <a:off x="3872960" y="800100"/>
            <a:ext cx="10542077" cy="1154098"/>
          </a:xfrm>
          <a:prstGeom prst="rect">
            <a:avLst/>
          </a:prstGeom>
        </p:spPr>
        <p:txBody>
          <a:bodyPr wrap="square" lIns="0" tIns="0" rIns="0" bIns="0" rtlCol="0" anchor="t">
            <a:spAutoFit/>
          </a:bodyPr>
          <a:lstStyle/>
          <a:p>
            <a:pPr algn="ctr">
              <a:lnSpc>
                <a:spcPts val="9821"/>
              </a:lnSpc>
              <a:spcBef>
                <a:spcPct val="0"/>
              </a:spcBef>
            </a:pPr>
            <a:r>
              <a:rPr lang="en-US" sz="7015">
                <a:solidFill>
                  <a:srgbClr val="504C44"/>
                </a:solidFill>
                <a:latin typeface="Inter Bold"/>
              </a:rPr>
              <a:t>EVERY CHILD MATTERS</a:t>
            </a:r>
          </a:p>
        </p:txBody>
      </p:sp>
      <p:pic>
        <p:nvPicPr>
          <p:cNvPr id="10" name="Picture 9" descr="A group of children holding books and a banner&#10;&#10;Description automatically generated with low confidence">
            <a:extLst>
              <a:ext uri="{FF2B5EF4-FFF2-40B4-BE49-F238E27FC236}">
                <a16:creationId xmlns:a16="http://schemas.microsoft.com/office/drawing/2014/main" id="{26908714-CB0B-7CE6-4393-870FAD448F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1" b="32222"/>
          <a:stretch/>
        </p:blipFill>
        <p:spPr>
          <a:xfrm>
            <a:off x="2100498" y="4012070"/>
            <a:ext cx="14087004" cy="627492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610794" y="3086100"/>
            <a:ext cx="8129353" cy="1052019"/>
          </a:xfrm>
          <a:prstGeom prst="rect">
            <a:avLst/>
          </a:prstGeom>
        </p:spPr>
        <p:txBody>
          <a:bodyPr wrap="square" lIns="0" tIns="0" rIns="0" bIns="0" rtlCol="0" anchor="t">
            <a:spAutoFit/>
          </a:bodyPr>
          <a:lstStyle/>
          <a:p>
            <a:pPr>
              <a:lnSpc>
                <a:spcPts val="8937"/>
              </a:lnSpc>
              <a:spcBef>
                <a:spcPct val="0"/>
              </a:spcBef>
            </a:pPr>
            <a:r>
              <a:rPr lang="en-US" sz="6384">
                <a:solidFill>
                  <a:srgbClr val="545454"/>
                </a:solidFill>
                <a:latin typeface="Inter Bold"/>
              </a:rPr>
              <a:t>MATTHEW 9:37-38</a:t>
            </a:r>
          </a:p>
        </p:txBody>
      </p:sp>
      <p:sp>
        <p:nvSpPr>
          <p:cNvPr id="5" name="TextBox 5"/>
          <p:cNvSpPr txBox="1"/>
          <p:nvPr/>
        </p:nvSpPr>
        <p:spPr>
          <a:xfrm>
            <a:off x="9727392" y="4886078"/>
            <a:ext cx="7896155" cy="1262062"/>
          </a:xfrm>
          <a:prstGeom prst="rect">
            <a:avLst/>
          </a:prstGeom>
        </p:spPr>
        <p:txBody>
          <a:bodyPr lIns="0" tIns="0" rIns="0" bIns="0" rtlCol="0" anchor="t">
            <a:spAutoFit/>
          </a:bodyPr>
          <a:lstStyle/>
          <a:p>
            <a:pPr>
              <a:lnSpc>
                <a:spcPts val="3412"/>
              </a:lnSpc>
              <a:spcBef>
                <a:spcPct val="0"/>
              </a:spcBef>
            </a:pPr>
            <a:r>
              <a:rPr lang="en-US" sz="2437">
                <a:solidFill>
                  <a:srgbClr val="545454"/>
                </a:solidFill>
                <a:latin typeface="Open Sans"/>
              </a:rPr>
              <a:t>Then He said to His disciples, “The harvest is plentiful but the workers are few. Ask the Lord of the harvest, therefore, to send out workers into His harvest field.”</a:t>
            </a:r>
          </a:p>
        </p:txBody>
      </p:sp>
      <p:sp>
        <p:nvSpPr>
          <p:cNvPr id="6" name="AutoShape 6"/>
          <p:cNvSpPr/>
          <p:nvPr/>
        </p:nvSpPr>
        <p:spPr>
          <a:xfrm>
            <a:off x="12613529" y="6896100"/>
            <a:ext cx="1864471" cy="0"/>
          </a:xfrm>
          <a:prstGeom prst="line">
            <a:avLst/>
          </a:prstGeom>
          <a:ln w="28575" cap="flat">
            <a:solidFill>
              <a:srgbClr val="CD1616"/>
            </a:solidFill>
            <a:prstDash val="solid"/>
            <a:headEnd type="none" w="sm" len="sm"/>
            <a:tailEnd type="none" w="sm" len="sm"/>
          </a:ln>
        </p:spPr>
      </p:sp>
      <p:pic>
        <p:nvPicPr>
          <p:cNvPr id="8" name="Picture 7" descr="A group of children carrying presents&#10;&#10;Description automatically generated with medium confidence">
            <a:extLst>
              <a:ext uri="{FF2B5EF4-FFF2-40B4-BE49-F238E27FC236}">
                <a16:creationId xmlns:a16="http://schemas.microsoft.com/office/drawing/2014/main" id="{BFE0E45B-D015-2D2B-1535-98FDD4D1733E}"/>
              </a:ext>
            </a:extLst>
          </p:cNvPr>
          <p:cNvPicPr>
            <a:picLocks noChangeAspect="1"/>
          </p:cNvPicPr>
          <p:nvPr/>
        </p:nvPicPr>
        <p:blipFill rotWithShape="1">
          <a:blip r:embed="rId3">
            <a:extLst>
              <a:ext uri="{28A0092B-C50C-407E-A947-70E740481C1C}">
                <a14:useLocalDpi xmlns:a14="http://schemas.microsoft.com/office/drawing/2010/main" val="0"/>
              </a:ext>
            </a:extLst>
          </a:blip>
          <a:srcRect l="21436" r="19954"/>
          <a:stretch/>
        </p:blipFill>
        <p:spPr>
          <a:xfrm>
            <a:off x="0" y="0"/>
            <a:ext cx="9043753" cy="10287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38" t="169" r="15202" b="15758"/>
          <a:stretch>
            <a:fillRect/>
          </a:stretch>
        </p:blipFill>
        <p:spPr>
          <a:xfrm>
            <a:off x="0" y="0"/>
            <a:ext cx="18288000" cy="10287000"/>
          </a:xfrm>
          <a:prstGeom prst="rect">
            <a:avLst/>
          </a:prstGeom>
        </p:spPr>
      </p:pic>
      <p:grpSp>
        <p:nvGrpSpPr>
          <p:cNvPr id="3" name="Group 3"/>
          <p:cNvGrpSpPr/>
          <p:nvPr/>
        </p:nvGrpSpPr>
        <p:grpSpPr>
          <a:xfrm>
            <a:off x="0" y="8323230"/>
            <a:ext cx="18288000" cy="1992345"/>
            <a:chOff x="0" y="0"/>
            <a:chExt cx="4381331" cy="477314"/>
          </a:xfrm>
        </p:grpSpPr>
        <p:sp>
          <p:nvSpPr>
            <p:cNvPr id="4" name="Freeform 4"/>
            <p:cNvSpPr/>
            <p:nvPr/>
          </p:nvSpPr>
          <p:spPr>
            <a:xfrm>
              <a:off x="0" y="0"/>
              <a:ext cx="4381331" cy="477314"/>
            </a:xfrm>
            <a:custGeom>
              <a:avLst/>
              <a:gdLst/>
              <a:ahLst/>
              <a:cxnLst/>
              <a:rect l="l" t="t" r="r" b="b"/>
              <a:pathLst>
                <a:path w="4381331" h="477314">
                  <a:moveTo>
                    <a:pt x="0" y="0"/>
                  </a:moveTo>
                  <a:lnTo>
                    <a:pt x="4381331" y="0"/>
                  </a:lnTo>
                  <a:lnTo>
                    <a:pt x="4381331" y="477314"/>
                  </a:lnTo>
                  <a:lnTo>
                    <a:pt x="0" y="477314"/>
                  </a:lnTo>
                  <a:close/>
                </a:path>
              </a:pathLst>
            </a:custGeom>
            <a:solidFill>
              <a:srgbClr val="F4F2F2"/>
            </a:solidFill>
          </p:spPr>
        </p:sp>
      </p:grpSp>
      <p:sp>
        <p:nvSpPr>
          <p:cNvPr id="5" name="TextBox 5"/>
          <p:cNvSpPr txBox="1"/>
          <p:nvPr/>
        </p:nvSpPr>
        <p:spPr>
          <a:xfrm>
            <a:off x="1869408" y="8465318"/>
            <a:ext cx="14549183" cy="1433919"/>
          </a:xfrm>
          <a:prstGeom prst="rect">
            <a:avLst/>
          </a:prstGeom>
        </p:spPr>
        <p:txBody>
          <a:bodyPr lIns="0" tIns="0" rIns="0" bIns="0" rtlCol="0" anchor="t">
            <a:spAutoFit/>
          </a:bodyPr>
          <a:lstStyle/>
          <a:p>
            <a:pPr algn="ctr">
              <a:lnSpc>
                <a:spcPts val="12423"/>
              </a:lnSpc>
              <a:spcBef>
                <a:spcPct val="0"/>
              </a:spcBef>
            </a:pPr>
            <a:r>
              <a:rPr lang="en-US" sz="8000">
                <a:solidFill>
                  <a:srgbClr val="545454"/>
                </a:solidFill>
                <a:latin typeface="Inter Bold"/>
              </a:rPr>
              <a:t>GOOD NEWS. GREAT JOY!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73524" y="1111535"/>
            <a:ext cx="8431208" cy="3402470"/>
          </a:xfrm>
          <a:prstGeom prst="rect">
            <a:avLst/>
          </a:prstGeom>
        </p:spPr>
        <p:txBody>
          <a:bodyPr lIns="0" tIns="0" rIns="0" bIns="0" rtlCol="0" anchor="t">
            <a:spAutoFit/>
          </a:bodyPr>
          <a:lstStyle/>
          <a:p>
            <a:pPr>
              <a:lnSpc>
                <a:spcPts val="9154"/>
              </a:lnSpc>
            </a:pPr>
            <a:r>
              <a:rPr lang="en-US" sz="6000">
                <a:solidFill>
                  <a:srgbClr val="545454"/>
                </a:solidFill>
                <a:latin typeface="Open Sans Bold"/>
              </a:rPr>
              <a:t>SAMARITAN’S</a:t>
            </a:r>
          </a:p>
          <a:p>
            <a:pPr>
              <a:lnSpc>
                <a:spcPts val="9154"/>
              </a:lnSpc>
            </a:pPr>
            <a:r>
              <a:rPr lang="en-US" sz="6000">
                <a:solidFill>
                  <a:srgbClr val="545454"/>
                </a:solidFill>
                <a:latin typeface="Open Sans Bold"/>
              </a:rPr>
              <a:t>PURSE</a:t>
            </a:r>
          </a:p>
          <a:p>
            <a:pPr>
              <a:lnSpc>
                <a:spcPts val="8716"/>
              </a:lnSpc>
            </a:pPr>
            <a:endParaRPr lang="en-US" sz="6225" spc="1245">
              <a:solidFill>
                <a:srgbClr val="504C44"/>
              </a:solidFill>
              <a:latin typeface="Open Sans Bold"/>
            </a:endParaRPr>
          </a:p>
        </p:txBody>
      </p:sp>
      <p:sp>
        <p:nvSpPr>
          <p:cNvPr id="5" name="TextBox 5"/>
          <p:cNvSpPr txBox="1"/>
          <p:nvPr/>
        </p:nvSpPr>
        <p:spPr>
          <a:xfrm>
            <a:off x="1028700" y="4808201"/>
            <a:ext cx="8360131" cy="2846036"/>
          </a:xfrm>
          <a:prstGeom prst="rect">
            <a:avLst/>
          </a:prstGeom>
        </p:spPr>
        <p:txBody>
          <a:bodyPr lIns="0" tIns="0" rIns="0" bIns="0" rtlCol="0" anchor="t">
            <a:spAutoFit/>
          </a:bodyPr>
          <a:lstStyle/>
          <a:p>
            <a:pPr marL="496339" lvl="1" indent="-248169">
              <a:lnSpc>
                <a:spcPts val="3218"/>
              </a:lnSpc>
              <a:buFont typeface="Arial"/>
              <a:buChar char="•"/>
            </a:pPr>
            <a:r>
              <a:rPr lang="en-US" sz="2298">
                <a:solidFill>
                  <a:srgbClr val="504C44"/>
                </a:solidFill>
                <a:latin typeface="Open Sans"/>
              </a:rPr>
              <a:t>Crisis and Disaster Response </a:t>
            </a:r>
          </a:p>
          <a:p>
            <a:pPr marL="496339" lvl="1" indent="-248169">
              <a:lnSpc>
                <a:spcPts val="3218"/>
              </a:lnSpc>
              <a:buFont typeface="Arial"/>
              <a:buChar char="•"/>
            </a:pPr>
            <a:r>
              <a:rPr lang="en-US" sz="2298">
                <a:solidFill>
                  <a:srgbClr val="504C44"/>
                </a:solidFill>
                <a:latin typeface="Open Sans"/>
              </a:rPr>
              <a:t>Education</a:t>
            </a:r>
          </a:p>
          <a:p>
            <a:pPr marL="496339" lvl="1" indent="-248169">
              <a:lnSpc>
                <a:spcPts val="3218"/>
              </a:lnSpc>
              <a:buFont typeface="Arial"/>
              <a:buChar char="•"/>
            </a:pPr>
            <a:r>
              <a:rPr lang="en-US" sz="2298">
                <a:solidFill>
                  <a:srgbClr val="504C44"/>
                </a:solidFill>
                <a:latin typeface="Open Sans"/>
              </a:rPr>
              <a:t>Health and Medical</a:t>
            </a:r>
          </a:p>
          <a:p>
            <a:pPr marL="496339" lvl="1" indent="-248169">
              <a:lnSpc>
                <a:spcPts val="3218"/>
              </a:lnSpc>
              <a:buFont typeface="Arial"/>
              <a:buChar char="•"/>
            </a:pPr>
            <a:r>
              <a:rPr lang="en-US" sz="2298">
                <a:solidFill>
                  <a:srgbClr val="504C44"/>
                </a:solidFill>
                <a:latin typeface="Open Sans"/>
              </a:rPr>
              <a:t>Animals, Agriculture &amp; Livelihoods </a:t>
            </a:r>
          </a:p>
          <a:p>
            <a:pPr marL="496339" lvl="1" indent="-248169">
              <a:lnSpc>
                <a:spcPts val="3218"/>
              </a:lnSpc>
              <a:buFont typeface="Arial"/>
              <a:buChar char="•"/>
            </a:pPr>
            <a:r>
              <a:rPr lang="en-US" sz="2298">
                <a:solidFill>
                  <a:srgbClr val="504C44"/>
                </a:solidFill>
                <a:latin typeface="Open Sans"/>
              </a:rPr>
              <a:t>Water, Sanitation &amp; Hygiene </a:t>
            </a:r>
          </a:p>
          <a:p>
            <a:pPr marL="496339" lvl="1" indent="-248169">
              <a:lnSpc>
                <a:spcPts val="3218"/>
              </a:lnSpc>
              <a:buFont typeface="Arial"/>
              <a:buChar char="•"/>
            </a:pPr>
            <a:r>
              <a:rPr lang="en-US" sz="2298">
                <a:solidFill>
                  <a:srgbClr val="504C44"/>
                </a:solidFill>
                <a:latin typeface="Open Sans"/>
              </a:rPr>
              <a:t>Operation Christmas Child</a:t>
            </a:r>
          </a:p>
          <a:p>
            <a:pPr>
              <a:lnSpc>
                <a:spcPts val="3218"/>
              </a:lnSpc>
            </a:pPr>
            <a:endParaRPr lang="en-US" sz="2298">
              <a:solidFill>
                <a:srgbClr val="504C44"/>
              </a:solidFill>
              <a:latin typeface="Open Sans"/>
            </a:endParaRPr>
          </a:p>
        </p:txBody>
      </p:sp>
      <p:sp>
        <p:nvSpPr>
          <p:cNvPr id="6" name="AutoShape 6"/>
          <p:cNvSpPr/>
          <p:nvPr/>
        </p:nvSpPr>
        <p:spPr>
          <a:xfrm>
            <a:off x="1273524" y="3869064"/>
            <a:ext cx="2719231" cy="0"/>
          </a:xfrm>
          <a:prstGeom prst="line">
            <a:avLst/>
          </a:prstGeom>
          <a:ln w="57150" cap="flat">
            <a:solidFill>
              <a:srgbClr val="CD1616"/>
            </a:solidFill>
            <a:prstDash val="solid"/>
            <a:headEnd type="none" w="sm" len="sm"/>
            <a:tailEnd type="none" w="sm" len="sm"/>
          </a:ln>
        </p:spPr>
      </p:sp>
      <p:pic>
        <p:nvPicPr>
          <p:cNvPr id="8" name="Picture 7" descr="A picture containing outdoor, tree, sky, clothing&#10;&#10;Description automatically generated">
            <a:extLst>
              <a:ext uri="{FF2B5EF4-FFF2-40B4-BE49-F238E27FC236}">
                <a16:creationId xmlns:a16="http://schemas.microsoft.com/office/drawing/2014/main" id="{A4D5FF93-46E6-C1D4-4C25-8A11AE4CB99C}"/>
              </a:ext>
            </a:extLst>
          </p:cNvPr>
          <p:cNvPicPr>
            <a:picLocks noChangeAspect="1"/>
          </p:cNvPicPr>
          <p:nvPr/>
        </p:nvPicPr>
        <p:blipFill rotWithShape="1">
          <a:blip r:embed="rId3">
            <a:extLst>
              <a:ext uri="{28A0092B-C50C-407E-A947-70E740481C1C}">
                <a14:useLocalDpi xmlns:a14="http://schemas.microsoft.com/office/drawing/2010/main" val="0"/>
              </a:ext>
            </a:extLst>
          </a:blip>
          <a:srcRect l="11809" r="16585"/>
          <a:stretch/>
        </p:blipFill>
        <p:spPr>
          <a:xfrm>
            <a:off x="7239000" y="-6013"/>
            <a:ext cx="11049000" cy="102869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200" y="0"/>
            <a:ext cx="18523342" cy="5143500"/>
            <a:chOff x="0" y="0"/>
            <a:chExt cx="25032332" cy="6858000"/>
          </a:xfrm>
        </p:grpSpPr>
        <p:pic>
          <p:nvPicPr>
            <p:cNvPr id="3" name="Picture 3"/>
            <p:cNvPicPr>
              <a:picLocks noChangeAspect="1"/>
            </p:cNvPicPr>
            <p:nvPr/>
          </p:nvPicPr>
          <p:blipFill>
            <a:blip r:embed="rId3"/>
            <a:srcRect t="25650" b="25650"/>
            <a:stretch>
              <a:fillRect/>
            </a:stretch>
          </p:blipFill>
          <p:spPr>
            <a:xfrm>
              <a:off x="0" y="0"/>
              <a:ext cx="25032332" cy="6858000"/>
            </a:xfrm>
            <a:prstGeom prst="rect">
              <a:avLst/>
            </a:prstGeom>
          </p:spPr>
        </p:pic>
      </p:grpSp>
      <p:sp>
        <p:nvSpPr>
          <p:cNvPr id="4" name="TextBox 4"/>
          <p:cNvSpPr txBox="1"/>
          <p:nvPr/>
        </p:nvSpPr>
        <p:spPr>
          <a:xfrm>
            <a:off x="1359256" y="6235478"/>
            <a:ext cx="7424710" cy="1917700"/>
          </a:xfrm>
          <a:prstGeom prst="rect">
            <a:avLst/>
          </a:prstGeom>
        </p:spPr>
        <p:txBody>
          <a:bodyPr lIns="0" tIns="0" rIns="0" bIns="0" rtlCol="0" anchor="t">
            <a:spAutoFit/>
          </a:bodyPr>
          <a:lstStyle/>
          <a:p>
            <a:pPr>
              <a:lnSpc>
                <a:spcPts val="7699"/>
              </a:lnSpc>
            </a:pPr>
            <a:r>
              <a:rPr lang="en-US" sz="5499">
                <a:solidFill>
                  <a:srgbClr val="504C44"/>
                </a:solidFill>
                <a:latin typeface="Inter Bold"/>
              </a:rPr>
              <a:t>THE GREAT</a:t>
            </a:r>
          </a:p>
          <a:p>
            <a:pPr>
              <a:lnSpc>
                <a:spcPts val="7699"/>
              </a:lnSpc>
              <a:spcBef>
                <a:spcPct val="0"/>
              </a:spcBef>
            </a:pPr>
            <a:r>
              <a:rPr lang="en-US" sz="5499">
                <a:solidFill>
                  <a:srgbClr val="504C44"/>
                </a:solidFill>
                <a:latin typeface="Inter Bold"/>
              </a:rPr>
              <a:t>COMMISSION</a:t>
            </a:r>
          </a:p>
        </p:txBody>
      </p:sp>
      <p:sp>
        <p:nvSpPr>
          <p:cNvPr id="5" name="TextBox 5"/>
          <p:cNvSpPr txBox="1"/>
          <p:nvPr/>
        </p:nvSpPr>
        <p:spPr>
          <a:xfrm>
            <a:off x="7077217" y="6830221"/>
            <a:ext cx="10182083" cy="2025426"/>
          </a:xfrm>
          <a:prstGeom prst="rect">
            <a:avLst/>
          </a:prstGeom>
        </p:spPr>
        <p:txBody>
          <a:bodyPr lIns="0" tIns="0" rIns="0" bIns="0" rtlCol="0" anchor="t">
            <a:spAutoFit/>
          </a:bodyPr>
          <a:lstStyle/>
          <a:p>
            <a:pPr>
              <a:lnSpc>
                <a:spcPts val="3220"/>
              </a:lnSpc>
            </a:pPr>
            <a:r>
              <a:rPr lang="en-US" sz="2300">
                <a:solidFill>
                  <a:srgbClr val="504C44"/>
                </a:solidFill>
                <a:latin typeface="Open Sans"/>
              </a:rPr>
              <a:t>“Therefore, go and make disciples of all nations, </a:t>
            </a:r>
            <a:r>
              <a:rPr lang="en-US" sz="2300" err="1">
                <a:solidFill>
                  <a:srgbClr val="504C44"/>
                </a:solidFill>
                <a:latin typeface="Open Sans"/>
              </a:rPr>
              <a:t>baptising</a:t>
            </a:r>
            <a:r>
              <a:rPr lang="en-US" sz="2300">
                <a:solidFill>
                  <a:srgbClr val="504C44"/>
                </a:solidFill>
                <a:latin typeface="Open Sans"/>
              </a:rPr>
              <a:t> them in the name of the Father and of the Son and of the Holy Spirit, and teaching them to obey everything I have commanded you. And surely, I am with you always, to the very end of the age.”</a:t>
            </a:r>
          </a:p>
          <a:p>
            <a:pPr>
              <a:lnSpc>
                <a:spcPts val="3220"/>
              </a:lnSpc>
              <a:spcBef>
                <a:spcPct val="0"/>
              </a:spcBef>
            </a:pPr>
            <a:endParaRPr lang="en-US" sz="2300">
              <a:solidFill>
                <a:srgbClr val="504C44"/>
              </a:solidFill>
              <a:latin typeface="Open Sans"/>
            </a:endParaRPr>
          </a:p>
        </p:txBody>
      </p:sp>
      <p:sp>
        <p:nvSpPr>
          <p:cNvPr id="6" name="TextBox 6"/>
          <p:cNvSpPr txBox="1"/>
          <p:nvPr/>
        </p:nvSpPr>
        <p:spPr>
          <a:xfrm>
            <a:off x="7077217" y="6330158"/>
            <a:ext cx="3433548" cy="352985"/>
          </a:xfrm>
          <a:prstGeom prst="rect">
            <a:avLst/>
          </a:prstGeom>
        </p:spPr>
        <p:txBody>
          <a:bodyPr lIns="0" tIns="0" rIns="0" bIns="0" rtlCol="0" anchor="t">
            <a:spAutoFit/>
          </a:bodyPr>
          <a:lstStyle/>
          <a:p>
            <a:pPr>
              <a:lnSpc>
                <a:spcPts val="2954"/>
              </a:lnSpc>
              <a:spcBef>
                <a:spcPct val="0"/>
              </a:spcBef>
            </a:pPr>
            <a:r>
              <a:rPr lang="en-US" sz="2110">
                <a:solidFill>
                  <a:srgbClr val="504C44"/>
                </a:solidFill>
                <a:latin typeface="Open Sans Bold"/>
              </a:rPr>
              <a:t>Matthew 28:19-20</a:t>
            </a:r>
          </a:p>
        </p:txBody>
      </p:sp>
      <p:sp>
        <p:nvSpPr>
          <p:cNvPr id="7" name="TextBox 7"/>
          <p:cNvSpPr txBox="1"/>
          <p:nvPr/>
        </p:nvSpPr>
        <p:spPr>
          <a:xfrm>
            <a:off x="1466147" y="8333504"/>
            <a:ext cx="4783219" cy="495811"/>
          </a:xfrm>
          <a:prstGeom prst="rect">
            <a:avLst/>
          </a:prstGeom>
        </p:spPr>
        <p:txBody>
          <a:bodyPr lIns="0" tIns="0" rIns="0" bIns="0" rtlCol="0" anchor="t">
            <a:spAutoFit/>
          </a:bodyPr>
          <a:lstStyle/>
          <a:p>
            <a:pPr>
              <a:lnSpc>
                <a:spcPts val="4115"/>
              </a:lnSpc>
              <a:spcBef>
                <a:spcPct val="0"/>
              </a:spcBef>
            </a:pPr>
            <a:r>
              <a:rPr lang="en-US" sz="2939">
                <a:solidFill>
                  <a:srgbClr val="504C44"/>
                </a:solidFill>
                <a:latin typeface="Open Sans Bold"/>
              </a:rPr>
              <a:t>WHY A SHOEBOX GIFT?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54" r="754"/>
          <a:stretch>
            <a:fillRect/>
          </a:stretch>
        </p:blipFill>
        <p:spPr>
          <a:xfrm>
            <a:off x="0" y="3886213"/>
            <a:ext cx="18288000" cy="6438887"/>
          </a:xfrm>
          <a:prstGeom prst="rect">
            <a:avLst/>
          </a:prstGeom>
        </p:spPr>
      </p:pic>
      <p:sp>
        <p:nvSpPr>
          <p:cNvPr id="3" name="TextBox 3"/>
          <p:cNvSpPr txBox="1"/>
          <p:nvPr/>
        </p:nvSpPr>
        <p:spPr>
          <a:xfrm>
            <a:off x="3615067" y="571500"/>
            <a:ext cx="11057866" cy="3354636"/>
          </a:xfrm>
          <a:prstGeom prst="rect">
            <a:avLst/>
          </a:prstGeom>
        </p:spPr>
        <p:txBody>
          <a:bodyPr wrap="square" lIns="0" tIns="0" rIns="0" bIns="0" rtlCol="0" anchor="t">
            <a:spAutoFit/>
          </a:bodyPr>
          <a:lstStyle/>
          <a:p>
            <a:pPr algn="ctr">
              <a:lnSpc>
                <a:spcPts val="9154"/>
              </a:lnSpc>
            </a:pPr>
            <a:r>
              <a:rPr lang="en-US" sz="6600">
                <a:solidFill>
                  <a:srgbClr val="545454"/>
                </a:solidFill>
                <a:latin typeface="Open Sans Bold"/>
              </a:rPr>
              <a:t>THE JOURNEY OF </a:t>
            </a:r>
          </a:p>
          <a:p>
            <a:pPr algn="ctr">
              <a:lnSpc>
                <a:spcPts val="9154"/>
              </a:lnSpc>
            </a:pPr>
            <a:r>
              <a:rPr lang="en-US" sz="6600">
                <a:solidFill>
                  <a:srgbClr val="545454"/>
                </a:solidFill>
                <a:latin typeface="Open Sans Bold"/>
              </a:rPr>
              <a:t>A SHOEBOX</a:t>
            </a:r>
          </a:p>
          <a:p>
            <a:pPr algn="ctr">
              <a:lnSpc>
                <a:spcPts val="8319"/>
              </a:lnSpc>
            </a:pPr>
            <a:endParaRPr lang="en-US" sz="5942" spc="1188">
              <a:solidFill>
                <a:srgbClr val="504C44"/>
              </a:solidFill>
              <a:latin typeface="Open Sans Bold"/>
            </a:endParaRPr>
          </a:p>
        </p:txBody>
      </p:sp>
      <p:sp>
        <p:nvSpPr>
          <p:cNvPr id="4" name="AutoShape 4"/>
          <p:cNvSpPr/>
          <p:nvPr/>
        </p:nvSpPr>
        <p:spPr>
          <a:xfrm>
            <a:off x="7859563" y="3390900"/>
            <a:ext cx="2536601" cy="0"/>
          </a:xfrm>
          <a:prstGeom prst="line">
            <a:avLst/>
          </a:prstGeom>
          <a:ln w="57150" cap="flat">
            <a:solidFill>
              <a:srgbClr val="CD1616"/>
            </a:solidFill>
            <a:prstDash val="solid"/>
            <a:headEnd type="none" w="sm" len="sm"/>
            <a:tailEnd type="none" w="sm" len="sm"/>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45962" y="2056392"/>
            <a:ext cx="10342038" cy="2812730"/>
            <a:chOff x="0" y="0"/>
            <a:chExt cx="3184148" cy="865995"/>
          </a:xfrm>
        </p:grpSpPr>
        <p:sp>
          <p:nvSpPr>
            <p:cNvPr id="3" name="Freeform 3"/>
            <p:cNvSpPr/>
            <p:nvPr/>
          </p:nvSpPr>
          <p:spPr>
            <a:xfrm>
              <a:off x="0" y="0"/>
              <a:ext cx="3184148" cy="865995"/>
            </a:xfrm>
            <a:custGeom>
              <a:avLst/>
              <a:gdLst/>
              <a:ahLst/>
              <a:cxnLst/>
              <a:rect l="l" t="t" r="r" b="b"/>
              <a:pathLst>
                <a:path w="3184148" h="865995">
                  <a:moveTo>
                    <a:pt x="0" y="0"/>
                  </a:moveTo>
                  <a:lnTo>
                    <a:pt x="3184148" y="0"/>
                  </a:lnTo>
                  <a:lnTo>
                    <a:pt x="3184148" y="865995"/>
                  </a:lnTo>
                  <a:lnTo>
                    <a:pt x="0" y="865995"/>
                  </a:lnTo>
                  <a:close/>
                </a:path>
              </a:pathLst>
            </a:custGeom>
            <a:solidFill>
              <a:srgbClr val="CD1616"/>
            </a:solidFill>
          </p:spPr>
        </p:sp>
      </p:grpSp>
      <p:grpSp>
        <p:nvGrpSpPr>
          <p:cNvPr id="4" name="Group 4"/>
          <p:cNvGrpSpPr/>
          <p:nvPr/>
        </p:nvGrpSpPr>
        <p:grpSpPr>
          <a:xfrm>
            <a:off x="7945962" y="4869122"/>
            <a:ext cx="10342038" cy="2812730"/>
            <a:chOff x="0" y="0"/>
            <a:chExt cx="3184148" cy="865995"/>
          </a:xfrm>
        </p:grpSpPr>
        <p:sp>
          <p:nvSpPr>
            <p:cNvPr id="5" name="Freeform 5"/>
            <p:cNvSpPr/>
            <p:nvPr/>
          </p:nvSpPr>
          <p:spPr>
            <a:xfrm>
              <a:off x="0" y="0"/>
              <a:ext cx="3184148" cy="865995"/>
            </a:xfrm>
            <a:custGeom>
              <a:avLst/>
              <a:gdLst/>
              <a:ahLst/>
              <a:cxnLst/>
              <a:rect l="l" t="t" r="r" b="b"/>
              <a:pathLst>
                <a:path w="3184148" h="865995">
                  <a:moveTo>
                    <a:pt x="0" y="0"/>
                  </a:moveTo>
                  <a:lnTo>
                    <a:pt x="3184148" y="0"/>
                  </a:lnTo>
                  <a:lnTo>
                    <a:pt x="3184148" y="865995"/>
                  </a:lnTo>
                  <a:lnTo>
                    <a:pt x="0" y="865995"/>
                  </a:lnTo>
                  <a:close/>
                </a:path>
              </a:pathLst>
            </a:custGeom>
            <a:solidFill>
              <a:srgbClr val="F4F2F2">
                <a:alpha val="60000"/>
              </a:srgbClr>
            </a:solidFill>
          </p:spPr>
        </p:sp>
      </p:grpSp>
      <p:grpSp>
        <p:nvGrpSpPr>
          <p:cNvPr id="6" name="Group 6"/>
          <p:cNvGrpSpPr/>
          <p:nvPr/>
        </p:nvGrpSpPr>
        <p:grpSpPr>
          <a:xfrm>
            <a:off x="7945962" y="7681852"/>
            <a:ext cx="10342038" cy="2812730"/>
            <a:chOff x="0" y="0"/>
            <a:chExt cx="3184148" cy="865995"/>
          </a:xfrm>
        </p:grpSpPr>
        <p:sp>
          <p:nvSpPr>
            <p:cNvPr id="7" name="Freeform 7"/>
            <p:cNvSpPr/>
            <p:nvPr/>
          </p:nvSpPr>
          <p:spPr>
            <a:xfrm>
              <a:off x="0" y="0"/>
              <a:ext cx="3184148" cy="865995"/>
            </a:xfrm>
            <a:custGeom>
              <a:avLst/>
              <a:gdLst/>
              <a:ahLst/>
              <a:cxnLst/>
              <a:rect l="l" t="t" r="r" b="b"/>
              <a:pathLst>
                <a:path w="3184148" h="865995">
                  <a:moveTo>
                    <a:pt x="0" y="0"/>
                  </a:moveTo>
                  <a:lnTo>
                    <a:pt x="3184148" y="0"/>
                  </a:lnTo>
                  <a:lnTo>
                    <a:pt x="3184148" y="865995"/>
                  </a:lnTo>
                  <a:lnTo>
                    <a:pt x="0" y="865995"/>
                  </a:lnTo>
                  <a:close/>
                </a:path>
              </a:pathLst>
            </a:custGeom>
            <a:solidFill>
              <a:srgbClr val="FDFDFD">
                <a:alpha val="29804"/>
              </a:srgbClr>
            </a:solidFill>
          </p:spPr>
        </p:sp>
      </p:grpSp>
      <p:grpSp>
        <p:nvGrpSpPr>
          <p:cNvPr id="8" name="Group 8"/>
          <p:cNvGrpSpPr/>
          <p:nvPr/>
        </p:nvGrpSpPr>
        <p:grpSpPr>
          <a:xfrm>
            <a:off x="0" y="2056392"/>
            <a:ext cx="7945962" cy="8230608"/>
            <a:chOff x="0" y="0"/>
            <a:chExt cx="10594617" cy="11250920"/>
          </a:xfrm>
        </p:grpSpPr>
        <p:pic>
          <p:nvPicPr>
            <p:cNvPr id="9" name="Picture 9"/>
            <p:cNvPicPr>
              <a:picLocks noChangeAspect="1"/>
            </p:cNvPicPr>
            <p:nvPr/>
          </p:nvPicPr>
          <p:blipFill>
            <a:blip r:embed="rId3"/>
            <a:srcRect l="27897" r="6910"/>
            <a:stretch>
              <a:fillRect/>
            </a:stretch>
          </p:blipFill>
          <p:spPr>
            <a:xfrm>
              <a:off x="0" y="0"/>
              <a:ext cx="10594617" cy="11250920"/>
            </a:xfrm>
            <a:prstGeom prst="rect">
              <a:avLst/>
            </a:prstGeom>
          </p:spPr>
        </p:pic>
      </p:grpSp>
      <p:sp>
        <p:nvSpPr>
          <p:cNvPr id="10" name="TextBox 10"/>
          <p:cNvSpPr txBox="1"/>
          <p:nvPr/>
        </p:nvSpPr>
        <p:spPr>
          <a:xfrm>
            <a:off x="8555281" y="7763199"/>
            <a:ext cx="4823204" cy="2161648"/>
          </a:xfrm>
          <a:prstGeom prst="rect">
            <a:avLst/>
          </a:prstGeom>
        </p:spPr>
        <p:txBody>
          <a:bodyPr lIns="0" tIns="0" rIns="0" bIns="0" rtlCol="0" anchor="t">
            <a:spAutoFit/>
          </a:bodyPr>
          <a:lstStyle/>
          <a:p>
            <a:pPr>
              <a:lnSpc>
                <a:spcPts val="8690"/>
              </a:lnSpc>
              <a:spcBef>
                <a:spcPct val="0"/>
              </a:spcBef>
            </a:pPr>
            <a:r>
              <a:rPr lang="en-US" sz="6207">
                <a:solidFill>
                  <a:srgbClr val="504C44"/>
                </a:solidFill>
                <a:latin typeface="Open Sans Bold"/>
              </a:rPr>
              <a:t>AS YOU... PARTNER</a:t>
            </a:r>
          </a:p>
        </p:txBody>
      </p:sp>
      <p:sp>
        <p:nvSpPr>
          <p:cNvPr id="11" name="TextBox 11"/>
          <p:cNvSpPr txBox="1"/>
          <p:nvPr/>
        </p:nvSpPr>
        <p:spPr>
          <a:xfrm>
            <a:off x="8555281" y="5137513"/>
            <a:ext cx="4823204" cy="2161648"/>
          </a:xfrm>
          <a:prstGeom prst="rect">
            <a:avLst/>
          </a:prstGeom>
        </p:spPr>
        <p:txBody>
          <a:bodyPr lIns="0" tIns="0" rIns="0" bIns="0" rtlCol="0" anchor="t">
            <a:spAutoFit/>
          </a:bodyPr>
          <a:lstStyle/>
          <a:p>
            <a:pPr>
              <a:lnSpc>
                <a:spcPts val="8690"/>
              </a:lnSpc>
              <a:spcBef>
                <a:spcPct val="0"/>
              </a:spcBef>
            </a:pPr>
            <a:r>
              <a:rPr lang="en-US" sz="6207">
                <a:solidFill>
                  <a:srgbClr val="504C44"/>
                </a:solidFill>
                <a:latin typeface="Open Sans Bold"/>
              </a:rPr>
              <a:t>AS YOU... PACK</a:t>
            </a:r>
          </a:p>
        </p:txBody>
      </p:sp>
      <p:sp>
        <p:nvSpPr>
          <p:cNvPr id="12" name="TextBox 12"/>
          <p:cNvSpPr txBox="1"/>
          <p:nvPr/>
        </p:nvSpPr>
        <p:spPr>
          <a:xfrm>
            <a:off x="8555281" y="2254460"/>
            <a:ext cx="4823204" cy="2156765"/>
          </a:xfrm>
          <a:prstGeom prst="rect">
            <a:avLst/>
          </a:prstGeom>
        </p:spPr>
        <p:txBody>
          <a:bodyPr lIns="0" tIns="0" rIns="0" bIns="0" rtlCol="0" anchor="t">
            <a:spAutoFit/>
          </a:bodyPr>
          <a:lstStyle/>
          <a:p>
            <a:pPr>
              <a:lnSpc>
                <a:spcPts val="8690"/>
              </a:lnSpc>
              <a:spcBef>
                <a:spcPct val="0"/>
              </a:spcBef>
            </a:pPr>
            <a:r>
              <a:rPr lang="en-US" sz="6207">
                <a:solidFill>
                  <a:srgbClr val="FFFFFF"/>
                </a:solidFill>
                <a:latin typeface="Open Sans Bold"/>
              </a:rPr>
              <a:t>AS YOU... PRAY</a:t>
            </a:r>
          </a:p>
        </p:txBody>
      </p:sp>
      <p:sp>
        <p:nvSpPr>
          <p:cNvPr id="13" name="TextBox 13"/>
          <p:cNvSpPr txBox="1"/>
          <p:nvPr/>
        </p:nvSpPr>
        <p:spPr>
          <a:xfrm>
            <a:off x="581237" y="539443"/>
            <a:ext cx="16907833" cy="892789"/>
          </a:xfrm>
          <a:prstGeom prst="rect">
            <a:avLst/>
          </a:prstGeom>
        </p:spPr>
        <p:txBody>
          <a:bodyPr lIns="0" tIns="0" rIns="0" bIns="0" rtlCol="0" anchor="t">
            <a:spAutoFit/>
          </a:bodyPr>
          <a:lstStyle/>
          <a:p>
            <a:pPr algn="ctr">
              <a:lnSpc>
                <a:spcPts val="7306"/>
              </a:lnSpc>
              <a:spcBef>
                <a:spcPct val="0"/>
              </a:spcBef>
            </a:pPr>
            <a:r>
              <a:rPr lang="en-US" sz="4800">
                <a:solidFill>
                  <a:srgbClr val="504C44"/>
                </a:solidFill>
                <a:latin typeface="Open Sans Bold"/>
              </a:rPr>
              <a:t>GOD IS MULTIPLYING GOOD NEWS AND GREAT JOY!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3E0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39" b="339"/>
          <a:stretch>
            <a:fillRect/>
          </a:stretch>
        </p:blipFill>
        <p:spPr>
          <a:xfrm>
            <a:off x="1510204" y="0"/>
            <a:ext cx="15267591" cy="10287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207283"/>
            <a:ext cx="18288000" cy="866098"/>
            <a:chOff x="0" y="0"/>
            <a:chExt cx="5978911" cy="266658"/>
          </a:xfrm>
        </p:grpSpPr>
        <p:sp>
          <p:nvSpPr>
            <p:cNvPr id="3" name="Freeform 3"/>
            <p:cNvSpPr/>
            <p:nvPr/>
          </p:nvSpPr>
          <p:spPr>
            <a:xfrm>
              <a:off x="0" y="0"/>
              <a:ext cx="5978911" cy="266658"/>
            </a:xfrm>
            <a:custGeom>
              <a:avLst/>
              <a:gdLst/>
              <a:ahLst/>
              <a:cxnLst/>
              <a:rect l="l" t="t" r="r" b="b"/>
              <a:pathLst>
                <a:path w="5978911" h="266658">
                  <a:moveTo>
                    <a:pt x="0" y="0"/>
                  </a:moveTo>
                  <a:lnTo>
                    <a:pt x="5978911" y="0"/>
                  </a:lnTo>
                  <a:lnTo>
                    <a:pt x="5978911" y="266658"/>
                  </a:lnTo>
                  <a:lnTo>
                    <a:pt x="0" y="266658"/>
                  </a:lnTo>
                  <a:close/>
                </a:path>
              </a:pathLst>
            </a:custGeom>
            <a:solidFill>
              <a:srgbClr val="F4F2F2"/>
            </a:solidFill>
          </p:spPr>
        </p:sp>
      </p:grpSp>
      <p:pic>
        <p:nvPicPr>
          <p:cNvPr id="4" name="Picture 4"/>
          <p:cNvPicPr>
            <a:picLocks noChangeAspect="1"/>
          </p:cNvPicPr>
          <p:nvPr/>
        </p:nvPicPr>
        <p:blipFill>
          <a:blip r:embed="rId3"/>
          <a:srcRect l="18475" r="18475" b="15997"/>
          <a:stretch>
            <a:fillRect/>
          </a:stretch>
        </p:blipFill>
        <p:spPr>
          <a:xfrm>
            <a:off x="14663" y="4923476"/>
            <a:ext cx="6081337" cy="5401624"/>
          </a:xfrm>
          <a:prstGeom prst="rect">
            <a:avLst/>
          </a:prstGeom>
        </p:spPr>
      </p:pic>
      <p:pic>
        <p:nvPicPr>
          <p:cNvPr id="5" name="Picture 5"/>
          <p:cNvPicPr>
            <a:picLocks noChangeAspect="1"/>
          </p:cNvPicPr>
          <p:nvPr/>
        </p:nvPicPr>
        <p:blipFill>
          <a:blip r:embed="rId4"/>
          <a:srcRect l="11154" r="12429"/>
          <a:stretch>
            <a:fillRect/>
          </a:stretch>
        </p:blipFill>
        <p:spPr>
          <a:xfrm>
            <a:off x="5998116" y="4921494"/>
            <a:ext cx="6193884" cy="5403606"/>
          </a:xfrm>
          <a:prstGeom prst="rect">
            <a:avLst/>
          </a:prstGeom>
        </p:spPr>
      </p:pic>
      <p:sp>
        <p:nvSpPr>
          <p:cNvPr id="7" name="TextBox 7"/>
          <p:cNvSpPr txBox="1"/>
          <p:nvPr/>
        </p:nvSpPr>
        <p:spPr>
          <a:xfrm>
            <a:off x="2459301" y="952500"/>
            <a:ext cx="13369398" cy="2397078"/>
          </a:xfrm>
          <a:prstGeom prst="rect">
            <a:avLst/>
          </a:prstGeom>
        </p:spPr>
        <p:txBody>
          <a:bodyPr lIns="0" tIns="0" rIns="0" bIns="0" rtlCol="0" anchor="t">
            <a:spAutoFit/>
          </a:bodyPr>
          <a:lstStyle/>
          <a:p>
            <a:pPr algn="ctr">
              <a:lnSpc>
                <a:spcPts val="9627"/>
              </a:lnSpc>
              <a:spcBef>
                <a:spcPct val="0"/>
              </a:spcBef>
            </a:pPr>
            <a:r>
              <a:rPr lang="en-US" sz="6876">
                <a:solidFill>
                  <a:srgbClr val="545454"/>
                </a:solidFill>
                <a:latin typeface="Open Sans Bold Bold"/>
              </a:rPr>
              <a:t>OPERATION CHRISTMAS CHILD IS ALL ABOUT...</a:t>
            </a:r>
          </a:p>
        </p:txBody>
      </p:sp>
      <p:sp>
        <p:nvSpPr>
          <p:cNvPr id="8" name="TextBox 8"/>
          <p:cNvSpPr txBox="1"/>
          <p:nvPr/>
        </p:nvSpPr>
        <p:spPr>
          <a:xfrm>
            <a:off x="1411392" y="4186760"/>
            <a:ext cx="3287877" cy="671702"/>
          </a:xfrm>
          <a:prstGeom prst="rect">
            <a:avLst/>
          </a:prstGeom>
        </p:spPr>
        <p:txBody>
          <a:bodyPr wrap="square" lIns="0" tIns="0" rIns="0" bIns="0" rtlCol="0" anchor="t">
            <a:spAutoFit/>
          </a:bodyPr>
          <a:lstStyle/>
          <a:p>
            <a:pPr>
              <a:lnSpc>
                <a:spcPts val="5502"/>
              </a:lnSpc>
              <a:spcBef>
                <a:spcPct val="0"/>
              </a:spcBef>
            </a:pPr>
            <a:r>
              <a:rPr lang="en-US" sz="3930">
                <a:solidFill>
                  <a:srgbClr val="504C44"/>
                </a:solidFill>
                <a:latin typeface="Open Sans Bold"/>
              </a:rPr>
              <a:t>EVANGELISM</a:t>
            </a:r>
          </a:p>
        </p:txBody>
      </p:sp>
      <p:sp>
        <p:nvSpPr>
          <p:cNvPr id="9" name="TextBox 9"/>
          <p:cNvSpPr txBox="1"/>
          <p:nvPr/>
        </p:nvSpPr>
        <p:spPr>
          <a:xfrm>
            <a:off x="7379287" y="4186760"/>
            <a:ext cx="3431542" cy="671702"/>
          </a:xfrm>
          <a:prstGeom prst="rect">
            <a:avLst/>
          </a:prstGeom>
        </p:spPr>
        <p:txBody>
          <a:bodyPr wrap="square" lIns="0" tIns="0" rIns="0" bIns="0" rtlCol="0" anchor="t">
            <a:spAutoFit/>
          </a:bodyPr>
          <a:lstStyle/>
          <a:p>
            <a:pPr>
              <a:lnSpc>
                <a:spcPts val="5502"/>
              </a:lnSpc>
              <a:spcBef>
                <a:spcPct val="0"/>
              </a:spcBef>
            </a:pPr>
            <a:r>
              <a:rPr lang="en-US" sz="3930">
                <a:solidFill>
                  <a:srgbClr val="504C44"/>
                </a:solidFill>
                <a:latin typeface="Open Sans Bold"/>
              </a:rPr>
              <a:t>DISCIPLESHIP</a:t>
            </a:r>
          </a:p>
        </p:txBody>
      </p:sp>
      <p:sp>
        <p:nvSpPr>
          <p:cNvPr id="10" name="TextBox 10"/>
          <p:cNvSpPr txBox="1"/>
          <p:nvPr/>
        </p:nvSpPr>
        <p:spPr>
          <a:xfrm>
            <a:off x="13065072" y="4207283"/>
            <a:ext cx="4328104" cy="671749"/>
          </a:xfrm>
          <a:prstGeom prst="rect">
            <a:avLst/>
          </a:prstGeom>
        </p:spPr>
        <p:txBody>
          <a:bodyPr wrap="square" lIns="0" tIns="0" rIns="0" bIns="0" rtlCol="0" anchor="t">
            <a:spAutoFit/>
          </a:bodyPr>
          <a:lstStyle/>
          <a:p>
            <a:pPr>
              <a:lnSpc>
                <a:spcPts val="5499"/>
              </a:lnSpc>
              <a:spcBef>
                <a:spcPct val="0"/>
              </a:spcBef>
            </a:pPr>
            <a:r>
              <a:rPr lang="en-US" sz="3928">
                <a:solidFill>
                  <a:srgbClr val="545454"/>
                </a:solidFill>
                <a:latin typeface="Open Sans Bold"/>
              </a:rPr>
              <a:t>MULTIPLICATION</a:t>
            </a:r>
          </a:p>
        </p:txBody>
      </p:sp>
      <p:pic>
        <p:nvPicPr>
          <p:cNvPr id="12" name="Picture 11" descr="A group of children reading books&#10;&#10;Description automatically generated with medium confidence">
            <a:extLst>
              <a:ext uri="{FF2B5EF4-FFF2-40B4-BE49-F238E27FC236}">
                <a16:creationId xmlns:a16="http://schemas.microsoft.com/office/drawing/2014/main" id="{50583E22-84E8-6C56-B0FF-7D8B92C5C30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8259" r="16711"/>
          <a:stretch/>
        </p:blipFill>
        <p:spPr>
          <a:xfrm>
            <a:off x="12192000" y="4921500"/>
            <a:ext cx="6081337" cy="5403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144000" y="3189339"/>
            <a:ext cx="10801943" cy="1311272"/>
          </a:xfrm>
          <a:prstGeom prst="rect">
            <a:avLst/>
          </a:prstGeom>
        </p:spPr>
        <p:txBody>
          <a:bodyPr lIns="0" tIns="0" rIns="0" bIns="0" rtlCol="0" anchor="t">
            <a:spAutoFit/>
          </a:bodyPr>
          <a:lstStyle/>
          <a:p>
            <a:pPr>
              <a:lnSpc>
                <a:spcPts val="10675"/>
              </a:lnSpc>
              <a:spcBef>
                <a:spcPct val="0"/>
              </a:spcBef>
            </a:pPr>
            <a:r>
              <a:rPr lang="en-US" sz="7625">
                <a:solidFill>
                  <a:srgbClr val="545454"/>
                </a:solidFill>
                <a:latin typeface="Inter Bold"/>
              </a:rPr>
              <a:t>EVANGELISM </a:t>
            </a:r>
          </a:p>
        </p:txBody>
      </p:sp>
      <p:sp>
        <p:nvSpPr>
          <p:cNvPr id="5" name="TextBox 5"/>
          <p:cNvSpPr txBox="1"/>
          <p:nvPr/>
        </p:nvSpPr>
        <p:spPr>
          <a:xfrm>
            <a:off x="9144000" y="5272209"/>
            <a:ext cx="9431241" cy="1349202"/>
          </a:xfrm>
          <a:prstGeom prst="rect">
            <a:avLst/>
          </a:prstGeom>
        </p:spPr>
        <p:txBody>
          <a:bodyPr lIns="0" tIns="0" rIns="0" bIns="0" rtlCol="0" anchor="t">
            <a:spAutoFit/>
          </a:bodyPr>
          <a:lstStyle/>
          <a:p>
            <a:pPr>
              <a:lnSpc>
                <a:spcPts val="5434"/>
              </a:lnSpc>
              <a:spcBef>
                <a:spcPct val="0"/>
              </a:spcBef>
            </a:pPr>
            <a:r>
              <a:rPr lang="en-US" sz="3881">
                <a:solidFill>
                  <a:srgbClr val="504C44"/>
                </a:solidFill>
                <a:latin typeface="Open Sans"/>
              </a:rPr>
              <a:t>THE GOSPEL IS SHARED AT MANY OUTREACH EVENTS EACH YEAR! </a:t>
            </a:r>
          </a:p>
        </p:txBody>
      </p:sp>
      <p:sp>
        <p:nvSpPr>
          <p:cNvPr id="6" name="AutoShape 6"/>
          <p:cNvSpPr/>
          <p:nvPr/>
        </p:nvSpPr>
        <p:spPr>
          <a:xfrm>
            <a:off x="9144000" y="4837675"/>
            <a:ext cx="2536601" cy="0"/>
          </a:xfrm>
          <a:prstGeom prst="line">
            <a:avLst/>
          </a:prstGeom>
          <a:ln w="57150" cap="flat">
            <a:solidFill>
              <a:srgbClr val="CD1616"/>
            </a:solidFill>
            <a:prstDash val="solid"/>
            <a:headEnd type="none" w="sm" len="sm"/>
            <a:tailEnd type="none" w="sm" len="sm"/>
          </a:ln>
        </p:spPr>
      </p:sp>
      <p:pic>
        <p:nvPicPr>
          <p:cNvPr id="8" name="Picture 7" descr="A group of people standing in front of a sign&#10;&#10;Description automatically generated with low confidence">
            <a:extLst>
              <a:ext uri="{FF2B5EF4-FFF2-40B4-BE49-F238E27FC236}">
                <a16:creationId xmlns:a16="http://schemas.microsoft.com/office/drawing/2014/main" id="{82E062BF-0366-0208-8F4C-3DAA4DBC1E02}"/>
              </a:ext>
            </a:extLst>
          </p:cNvPr>
          <p:cNvPicPr>
            <a:picLocks noChangeAspect="1"/>
          </p:cNvPicPr>
          <p:nvPr/>
        </p:nvPicPr>
        <p:blipFill rotWithShape="1">
          <a:blip r:embed="rId3">
            <a:extLst>
              <a:ext uri="{28A0092B-C50C-407E-A947-70E740481C1C}">
                <a14:useLocalDpi xmlns:a14="http://schemas.microsoft.com/office/drawing/2010/main" val="0"/>
              </a:ext>
            </a:extLst>
          </a:blip>
          <a:srcRect l="41092" r="6563"/>
          <a:stretch/>
        </p:blipFill>
        <p:spPr>
          <a:xfrm>
            <a:off x="0" y="0"/>
            <a:ext cx="8077200"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4062DEB460ABD4D85218252B1019D0B" ma:contentTypeVersion="22" ma:contentTypeDescription="Create a new document." ma:contentTypeScope="" ma:versionID="346a7f0d232474fb95e3bf7071d6f6d6">
  <xsd:schema xmlns:xsd="http://www.w3.org/2001/XMLSchema" xmlns:xs="http://www.w3.org/2001/XMLSchema" xmlns:p="http://schemas.microsoft.com/office/2006/metadata/properties" xmlns:ns2="d79fcc81-4400-44b1-b47a-89f016820a54" xmlns:ns3="56a21186-c3af-4b84-98f1-3a0d2900bb5a" xmlns:ns4="342ffceb-9ed7-40ea-85ce-13fe6e2d97a0" targetNamespace="http://schemas.microsoft.com/office/2006/metadata/properties" ma:root="true" ma:fieldsID="65e1229ffb880aa1375468cf42aab334" ns2:_="" ns3:_="" ns4:_="">
    <xsd:import namespace="d79fcc81-4400-44b1-b47a-89f016820a54"/>
    <xsd:import namespace="56a21186-c3af-4b84-98f1-3a0d2900bb5a"/>
    <xsd:import namespace="342ffceb-9ed7-40ea-85ce-13fe6e2d97a0"/>
    <xsd:element name="properties">
      <xsd:complexType>
        <xsd:sequence>
          <xsd:element name="documentManagement">
            <xsd:complexType>
              <xsd:all>
                <xsd:element ref="ns2:SharedWithUsers" minOccurs="0"/>
                <xsd:element ref="ns2:SharingHintHash"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lcf76f155ced4ddcb4097134ff3c332f" minOccurs="0"/>
                <xsd:element ref="ns3:TaxCatchAll" minOccurs="0"/>
                <xsd:element ref="ns4:MediaServiceObjectDetectorVersions" minOccurs="0"/>
                <xsd:element ref="ns4:MediaServiceSearchProperties" minOccurs="0"/>
                <xsd:element ref="ns4:Comment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fcc81-4400-44b1-b47a-89f016820a5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a21186-c3af-4b84-98f1-3a0d2900bb5a" elementFormDefault="qualified">
    <xsd:import namespace="http://schemas.microsoft.com/office/2006/documentManagement/types"/>
    <xsd:import namespace="http://schemas.microsoft.com/office/infopath/2007/PartnerControls"/>
    <xsd:element name="SharedWithDetails" ma:index="10"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c41f395a-645f-430e-b65e-f82aa6b3b5e6}" ma:internalName="TaxCatchAll" ma:showField="CatchAllData" ma:web="56a21186-c3af-4b84-98f1-3a0d2900bb5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42ffceb-9ed7-40ea-85ce-13fe6e2d97a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22bbd9b-9873-4764-bb8e-45e325bdb8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Comments" ma:index="27" nillable="true" ma:displayName="Comments" ma:description="Slide" ma:format="Dropdown" ma:internalName="Comments">
      <xsd:simpleType>
        <xsd:restriction base="dms:Note">
          <xsd:maxLength value="255"/>
        </xsd:restriction>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6a21186-c3af-4b84-98f1-3a0d2900bb5a" xsi:nil="true"/>
    <lcf76f155ced4ddcb4097134ff3c332f xmlns="342ffceb-9ed7-40ea-85ce-13fe6e2d97a0">
      <Terms xmlns="http://schemas.microsoft.com/office/infopath/2007/PartnerControls"/>
    </lcf76f155ced4ddcb4097134ff3c332f>
    <Comments xmlns="342ffceb-9ed7-40ea-85ce-13fe6e2d97a0" xsi:nil="true"/>
  </documentManagement>
</p:properties>
</file>

<file path=customXml/itemProps1.xml><?xml version="1.0" encoding="utf-8"?>
<ds:datastoreItem xmlns:ds="http://schemas.openxmlformats.org/officeDocument/2006/customXml" ds:itemID="{D67F6FBB-1213-40A8-8251-B3EF1AE2F4FF}">
  <ds:schemaRefs>
    <ds:schemaRef ds:uri="http://schemas.microsoft.com/sharepoint/v3/contenttype/forms"/>
  </ds:schemaRefs>
</ds:datastoreItem>
</file>

<file path=customXml/itemProps2.xml><?xml version="1.0" encoding="utf-8"?>
<ds:datastoreItem xmlns:ds="http://schemas.openxmlformats.org/officeDocument/2006/customXml" ds:itemID="{37512134-4E0E-47D9-AA4D-321303E4A0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fcc81-4400-44b1-b47a-89f016820a54"/>
    <ds:schemaRef ds:uri="56a21186-c3af-4b84-98f1-3a0d2900bb5a"/>
    <ds:schemaRef ds:uri="342ffceb-9ed7-40ea-85ce-13fe6e2d97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B536C1-7E10-47B1-AD64-009D1FD3470E}">
  <ds:schemaRefs>
    <ds:schemaRef ds:uri="342ffceb-9ed7-40ea-85ce-13fe6e2d97a0"/>
    <ds:schemaRef ds:uri="56a21186-c3af-4b84-98f1-3a0d2900bb5a"/>
    <ds:schemaRef ds:uri="d79fcc81-4400-44b1-b47a-89f016820a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TotalTime>
  <Words>4149</Words>
  <Application>Microsoft Office PowerPoint</Application>
  <PresentationFormat>Custom</PresentationFormat>
  <Paragraphs>264</Paragraphs>
  <Slides>26</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Calibri</vt:lpstr>
      <vt:lpstr>Courier New</vt:lpstr>
      <vt:lpstr>Now Bold</vt:lpstr>
      <vt:lpstr>Raleway Heavy</vt:lpstr>
      <vt:lpstr>Inter Bold</vt:lpstr>
      <vt:lpstr>Open Sans Bold</vt:lpstr>
      <vt:lpstr>Open Sans Bold Bold</vt:lpstr>
      <vt:lpstr>Arial</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Presentation</dc:title>
  <dc:creator>Athena Patel</dc:creator>
  <cp:lastModifiedBy>Deanne Laurent</cp:lastModifiedBy>
  <cp:revision>21</cp:revision>
  <cp:lastPrinted>2023-06-29T04:19:16Z</cp:lastPrinted>
  <dcterms:created xsi:type="dcterms:W3CDTF">2006-08-16T00:00:00Z</dcterms:created>
  <dcterms:modified xsi:type="dcterms:W3CDTF">2026-03-02T04:08:48Z</dcterms:modified>
  <dc:identifier>DAFXMjFfnxM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0x01010044062DEB460ABD4D85218252B1019D0B</vt:lpwstr>
  </property>
</Properties>
</file>